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327650" cx="7559675"/>
  <p:notesSz cx="7559675" cy="106918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755950" y="5078600"/>
            <a:ext cx="6047725" cy="4811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1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20: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0: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1: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1: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2: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2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2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6: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7: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8: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9:notes"/>
          <p:cNvSpPr txBox="1"/>
          <p:nvPr>
            <p:ph idx="1" type="body"/>
          </p:nvPr>
        </p:nvSpPr>
        <p:spPr>
          <a:xfrm>
            <a:off x="755950" y="5078600"/>
            <a:ext cx="6047725" cy="481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9:notes"/>
          <p:cNvSpPr/>
          <p:nvPr>
            <p:ph idx="2" type="sldImg"/>
          </p:nvPr>
        </p:nvSpPr>
        <p:spPr>
          <a:xfrm>
            <a:off x="1260175" y="801875"/>
            <a:ext cx="5040025" cy="40094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x">
  <p:cSld name="TITLE_AND_BODY">
    <p:spTree>
      <p:nvGrpSpPr>
        <p:cNvPr id="11" name="Shape 11"/>
        <p:cNvGrpSpPr/>
        <p:nvPr/>
      </p:nvGrpSpPr>
      <p:grpSpPr>
        <a:xfrm>
          <a:off x="0" y="0"/>
          <a:ext cx="0" cy="0"/>
          <a:chOff x="0" y="0"/>
          <a:chExt cx="0" cy="0"/>
        </a:xfrm>
      </p:grpSpPr>
      <p:sp>
        <p:nvSpPr>
          <p:cNvPr id="12" name="Google Shape;12;p2"/>
          <p:cNvSpPr txBox="1"/>
          <p:nvPr>
            <p:ph type="title"/>
          </p:nvPr>
        </p:nvSpPr>
        <p:spPr>
          <a:xfrm>
            <a:off x="378000" y="211320"/>
            <a:ext cx="6803640" cy="889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 type="subTitle"/>
          </p:nvPr>
        </p:nvSpPr>
        <p:spPr>
          <a:xfrm>
            <a:off x="378000" y="1245600"/>
            <a:ext cx="6803640" cy="30898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over Content" type="objOverTx">
  <p:cSld name="OBJECT_OVER_TEXT">
    <p:spTree>
      <p:nvGrpSpPr>
        <p:cNvPr id="41" name="Shape 41"/>
        <p:cNvGrpSpPr/>
        <p:nvPr/>
      </p:nvGrpSpPr>
      <p:grpSpPr>
        <a:xfrm>
          <a:off x="0" y="0"/>
          <a:ext cx="0" cy="0"/>
          <a:chOff x="0" y="0"/>
          <a:chExt cx="0" cy="0"/>
        </a:xfrm>
      </p:grpSpPr>
      <p:sp>
        <p:nvSpPr>
          <p:cNvPr id="42" name="Google Shape;42;p11"/>
          <p:cNvSpPr txBox="1"/>
          <p:nvPr>
            <p:ph type="title"/>
          </p:nvPr>
        </p:nvSpPr>
        <p:spPr>
          <a:xfrm>
            <a:off x="378000" y="211320"/>
            <a:ext cx="6803640" cy="889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1"/>
          <p:cNvSpPr txBox="1"/>
          <p:nvPr>
            <p:ph idx="1" type="body"/>
          </p:nvPr>
        </p:nvSpPr>
        <p:spPr>
          <a:xfrm>
            <a:off x="378000" y="1245600"/>
            <a:ext cx="6803640" cy="1473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4" name="Google Shape;44;p11"/>
          <p:cNvSpPr txBox="1"/>
          <p:nvPr>
            <p:ph idx="2" type="body"/>
          </p:nvPr>
        </p:nvSpPr>
        <p:spPr>
          <a:xfrm>
            <a:off x="378000" y="2859840"/>
            <a:ext cx="6803640" cy="1473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4 Content" type="fourObj">
  <p:cSld name="FOUR_OBJECTS">
    <p:spTree>
      <p:nvGrpSpPr>
        <p:cNvPr id="45" name="Shape 45"/>
        <p:cNvGrpSpPr/>
        <p:nvPr/>
      </p:nvGrpSpPr>
      <p:grpSpPr>
        <a:xfrm>
          <a:off x="0" y="0"/>
          <a:ext cx="0" cy="0"/>
          <a:chOff x="0" y="0"/>
          <a:chExt cx="0" cy="0"/>
        </a:xfrm>
      </p:grpSpPr>
      <p:sp>
        <p:nvSpPr>
          <p:cNvPr id="46" name="Google Shape;46;p12"/>
          <p:cNvSpPr txBox="1"/>
          <p:nvPr>
            <p:ph type="title"/>
          </p:nvPr>
        </p:nvSpPr>
        <p:spPr>
          <a:xfrm>
            <a:off x="378000" y="211320"/>
            <a:ext cx="6803640" cy="889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2"/>
          <p:cNvSpPr txBox="1"/>
          <p:nvPr>
            <p:ph idx="1" type="body"/>
          </p:nvPr>
        </p:nvSpPr>
        <p:spPr>
          <a:xfrm>
            <a:off x="378000" y="1245600"/>
            <a:ext cx="3319920" cy="1473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8" name="Google Shape;48;p12"/>
          <p:cNvSpPr txBox="1"/>
          <p:nvPr>
            <p:ph idx="2" type="body"/>
          </p:nvPr>
        </p:nvSpPr>
        <p:spPr>
          <a:xfrm>
            <a:off x="3864240" y="1245600"/>
            <a:ext cx="3319920" cy="1473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9" name="Google Shape;49;p12"/>
          <p:cNvSpPr txBox="1"/>
          <p:nvPr>
            <p:ph idx="3" type="body"/>
          </p:nvPr>
        </p:nvSpPr>
        <p:spPr>
          <a:xfrm>
            <a:off x="378000" y="2859840"/>
            <a:ext cx="3319920" cy="1473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0" name="Google Shape;50;p12"/>
          <p:cNvSpPr txBox="1"/>
          <p:nvPr>
            <p:ph idx="4" type="body"/>
          </p:nvPr>
        </p:nvSpPr>
        <p:spPr>
          <a:xfrm>
            <a:off x="3864240" y="2859840"/>
            <a:ext cx="3319920" cy="1473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6 Content">
  <p:cSld name="Title, 6 Content">
    <p:spTree>
      <p:nvGrpSpPr>
        <p:cNvPr id="51" name="Shape 51"/>
        <p:cNvGrpSpPr/>
        <p:nvPr/>
      </p:nvGrpSpPr>
      <p:grpSpPr>
        <a:xfrm>
          <a:off x="0" y="0"/>
          <a:ext cx="0" cy="0"/>
          <a:chOff x="0" y="0"/>
          <a:chExt cx="0" cy="0"/>
        </a:xfrm>
      </p:grpSpPr>
      <p:sp>
        <p:nvSpPr>
          <p:cNvPr id="52" name="Google Shape;52;p13"/>
          <p:cNvSpPr txBox="1"/>
          <p:nvPr>
            <p:ph type="title"/>
          </p:nvPr>
        </p:nvSpPr>
        <p:spPr>
          <a:xfrm>
            <a:off x="378000" y="211320"/>
            <a:ext cx="6803640" cy="889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3"/>
          <p:cNvSpPr txBox="1"/>
          <p:nvPr>
            <p:ph idx="1" type="body"/>
          </p:nvPr>
        </p:nvSpPr>
        <p:spPr>
          <a:xfrm>
            <a:off x="378000" y="1245600"/>
            <a:ext cx="2190600" cy="1473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4" name="Google Shape;54;p13"/>
          <p:cNvSpPr txBox="1"/>
          <p:nvPr>
            <p:ph idx="2" type="body"/>
          </p:nvPr>
        </p:nvSpPr>
        <p:spPr>
          <a:xfrm>
            <a:off x="2678400" y="1245600"/>
            <a:ext cx="2190600" cy="1473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5" name="Google Shape;55;p13"/>
          <p:cNvSpPr txBox="1"/>
          <p:nvPr>
            <p:ph idx="3" type="body"/>
          </p:nvPr>
        </p:nvSpPr>
        <p:spPr>
          <a:xfrm>
            <a:off x="4979160" y="1245600"/>
            <a:ext cx="2190600" cy="1473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6" name="Google Shape;56;p13"/>
          <p:cNvSpPr txBox="1"/>
          <p:nvPr>
            <p:ph idx="4" type="body"/>
          </p:nvPr>
        </p:nvSpPr>
        <p:spPr>
          <a:xfrm>
            <a:off x="378000" y="2859840"/>
            <a:ext cx="2190600" cy="1473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7" name="Google Shape;57;p13"/>
          <p:cNvSpPr txBox="1"/>
          <p:nvPr>
            <p:ph idx="5" type="body"/>
          </p:nvPr>
        </p:nvSpPr>
        <p:spPr>
          <a:xfrm>
            <a:off x="2678400" y="2859840"/>
            <a:ext cx="2190600" cy="1473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58" name="Google Shape;58;p13"/>
          <p:cNvSpPr txBox="1"/>
          <p:nvPr>
            <p:ph idx="6" type="body"/>
          </p:nvPr>
        </p:nvSpPr>
        <p:spPr>
          <a:xfrm>
            <a:off x="4979160" y="2859840"/>
            <a:ext cx="2190600" cy="1473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4" name="Shape 14"/>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15" name="Shape 15"/>
        <p:cNvGrpSpPr/>
        <p:nvPr/>
      </p:nvGrpSpPr>
      <p:grpSpPr>
        <a:xfrm>
          <a:off x="0" y="0"/>
          <a:ext cx="0" cy="0"/>
          <a:chOff x="0" y="0"/>
          <a:chExt cx="0" cy="0"/>
        </a:xfrm>
      </p:grpSpPr>
      <p:sp>
        <p:nvSpPr>
          <p:cNvPr id="16" name="Google Shape;16;p4"/>
          <p:cNvSpPr txBox="1"/>
          <p:nvPr>
            <p:ph type="title"/>
          </p:nvPr>
        </p:nvSpPr>
        <p:spPr>
          <a:xfrm>
            <a:off x="378000" y="211320"/>
            <a:ext cx="6803640" cy="889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4"/>
          <p:cNvSpPr txBox="1"/>
          <p:nvPr>
            <p:ph idx="1" type="body"/>
          </p:nvPr>
        </p:nvSpPr>
        <p:spPr>
          <a:xfrm>
            <a:off x="378000" y="1245600"/>
            <a:ext cx="6803640" cy="3089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type="twoObj">
  <p:cSld name="TWO_OBJECTS">
    <p:spTree>
      <p:nvGrpSpPr>
        <p:cNvPr id="18" name="Shape 18"/>
        <p:cNvGrpSpPr/>
        <p:nvPr/>
      </p:nvGrpSpPr>
      <p:grpSpPr>
        <a:xfrm>
          <a:off x="0" y="0"/>
          <a:ext cx="0" cy="0"/>
          <a:chOff x="0" y="0"/>
          <a:chExt cx="0" cy="0"/>
        </a:xfrm>
      </p:grpSpPr>
      <p:sp>
        <p:nvSpPr>
          <p:cNvPr id="19" name="Google Shape;19;p5"/>
          <p:cNvSpPr txBox="1"/>
          <p:nvPr>
            <p:ph type="title"/>
          </p:nvPr>
        </p:nvSpPr>
        <p:spPr>
          <a:xfrm>
            <a:off x="378000" y="211320"/>
            <a:ext cx="6803640" cy="889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5"/>
          <p:cNvSpPr txBox="1"/>
          <p:nvPr>
            <p:ph idx="1" type="body"/>
          </p:nvPr>
        </p:nvSpPr>
        <p:spPr>
          <a:xfrm>
            <a:off x="378000" y="1245600"/>
            <a:ext cx="3319920" cy="3089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1" name="Google Shape;21;p5"/>
          <p:cNvSpPr txBox="1"/>
          <p:nvPr>
            <p:ph idx="2" type="body"/>
          </p:nvPr>
        </p:nvSpPr>
        <p:spPr>
          <a:xfrm>
            <a:off x="3864240" y="1245600"/>
            <a:ext cx="3319920" cy="3089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6"/>
          <p:cNvSpPr txBox="1"/>
          <p:nvPr>
            <p:ph type="title"/>
          </p:nvPr>
        </p:nvSpPr>
        <p:spPr>
          <a:xfrm>
            <a:off x="378000" y="211320"/>
            <a:ext cx="6803640" cy="889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Text" type="objOnly">
  <p:cSld name="OBJECT_ONLY">
    <p:spTree>
      <p:nvGrpSpPr>
        <p:cNvPr id="24" name="Shape 24"/>
        <p:cNvGrpSpPr/>
        <p:nvPr/>
      </p:nvGrpSpPr>
      <p:grpSpPr>
        <a:xfrm>
          <a:off x="0" y="0"/>
          <a:ext cx="0" cy="0"/>
          <a:chOff x="0" y="0"/>
          <a:chExt cx="0" cy="0"/>
        </a:xfrm>
      </p:grpSpPr>
      <p:sp>
        <p:nvSpPr>
          <p:cNvPr id="25" name="Google Shape;25;p7"/>
          <p:cNvSpPr txBox="1"/>
          <p:nvPr>
            <p:ph idx="1" type="subTitle"/>
          </p:nvPr>
        </p:nvSpPr>
        <p:spPr>
          <a:xfrm>
            <a:off x="378000" y="211320"/>
            <a:ext cx="6803640" cy="412488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and Content" type="twoObjAndObj">
  <p:cSld name="TWO_OBJECTS_AND_OBJECT">
    <p:spTree>
      <p:nvGrpSpPr>
        <p:cNvPr id="26" name="Shape 26"/>
        <p:cNvGrpSpPr/>
        <p:nvPr/>
      </p:nvGrpSpPr>
      <p:grpSpPr>
        <a:xfrm>
          <a:off x="0" y="0"/>
          <a:ext cx="0" cy="0"/>
          <a:chOff x="0" y="0"/>
          <a:chExt cx="0" cy="0"/>
        </a:xfrm>
      </p:grpSpPr>
      <p:sp>
        <p:nvSpPr>
          <p:cNvPr id="27" name="Google Shape;27;p8"/>
          <p:cNvSpPr txBox="1"/>
          <p:nvPr>
            <p:ph type="title"/>
          </p:nvPr>
        </p:nvSpPr>
        <p:spPr>
          <a:xfrm>
            <a:off x="378000" y="211320"/>
            <a:ext cx="6803640" cy="889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8"/>
          <p:cNvSpPr txBox="1"/>
          <p:nvPr>
            <p:ph idx="1" type="body"/>
          </p:nvPr>
        </p:nvSpPr>
        <p:spPr>
          <a:xfrm>
            <a:off x="378000" y="1245600"/>
            <a:ext cx="3319920" cy="1473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29" name="Google Shape;29;p8"/>
          <p:cNvSpPr txBox="1"/>
          <p:nvPr>
            <p:ph idx="2" type="body"/>
          </p:nvPr>
        </p:nvSpPr>
        <p:spPr>
          <a:xfrm>
            <a:off x="3864240" y="1245600"/>
            <a:ext cx="3319920" cy="3089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0" name="Google Shape;30;p8"/>
          <p:cNvSpPr txBox="1"/>
          <p:nvPr>
            <p:ph idx="3" type="body"/>
          </p:nvPr>
        </p:nvSpPr>
        <p:spPr>
          <a:xfrm>
            <a:off x="378000" y="2859840"/>
            <a:ext cx="3319920" cy="1473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and 2 Content" type="objAndTwoObj">
  <p:cSld name="OBJECT_AND_TWO_OBJECTS">
    <p:spTree>
      <p:nvGrpSpPr>
        <p:cNvPr id="31" name="Shape 31"/>
        <p:cNvGrpSpPr/>
        <p:nvPr/>
      </p:nvGrpSpPr>
      <p:grpSpPr>
        <a:xfrm>
          <a:off x="0" y="0"/>
          <a:ext cx="0" cy="0"/>
          <a:chOff x="0" y="0"/>
          <a:chExt cx="0" cy="0"/>
        </a:xfrm>
      </p:grpSpPr>
      <p:sp>
        <p:nvSpPr>
          <p:cNvPr id="32" name="Google Shape;32;p9"/>
          <p:cNvSpPr txBox="1"/>
          <p:nvPr>
            <p:ph type="title"/>
          </p:nvPr>
        </p:nvSpPr>
        <p:spPr>
          <a:xfrm>
            <a:off x="378000" y="211320"/>
            <a:ext cx="6803640" cy="889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9"/>
          <p:cNvSpPr txBox="1"/>
          <p:nvPr>
            <p:ph idx="1" type="body"/>
          </p:nvPr>
        </p:nvSpPr>
        <p:spPr>
          <a:xfrm>
            <a:off x="378000" y="1245600"/>
            <a:ext cx="3319920" cy="308988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4" name="Google Shape;34;p9"/>
          <p:cNvSpPr txBox="1"/>
          <p:nvPr>
            <p:ph idx="2" type="body"/>
          </p:nvPr>
        </p:nvSpPr>
        <p:spPr>
          <a:xfrm>
            <a:off x="3864240" y="1245600"/>
            <a:ext cx="3319920" cy="1473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5" name="Google Shape;35;p9"/>
          <p:cNvSpPr txBox="1"/>
          <p:nvPr>
            <p:ph idx="3" type="body"/>
          </p:nvPr>
        </p:nvSpPr>
        <p:spPr>
          <a:xfrm>
            <a:off x="3864240" y="2859840"/>
            <a:ext cx="3319920" cy="1473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Content over Content" type="twoObjOverTx">
  <p:cSld name="TWO_OBJECTS_OVER_TEXT">
    <p:spTree>
      <p:nvGrpSpPr>
        <p:cNvPr id="36" name="Shape 36"/>
        <p:cNvGrpSpPr/>
        <p:nvPr/>
      </p:nvGrpSpPr>
      <p:grpSpPr>
        <a:xfrm>
          <a:off x="0" y="0"/>
          <a:ext cx="0" cy="0"/>
          <a:chOff x="0" y="0"/>
          <a:chExt cx="0" cy="0"/>
        </a:xfrm>
      </p:grpSpPr>
      <p:sp>
        <p:nvSpPr>
          <p:cNvPr id="37" name="Google Shape;37;p10"/>
          <p:cNvSpPr txBox="1"/>
          <p:nvPr>
            <p:ph type="title"/>
          </p:nvPr>
        </p:nvSpPr>
        <p:spPr>
          <a:xfrm>
            <a:off x="378000" y="211320"/>
            <a:ext cx="6803640" cy="889560"/>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0"/>
          <p:cNvSpPr txBox="1"/>
          <p:nvPr>
            <p:ph idx="1" type="body"/>
          </p:nvPr>
        </p:nvSpPr>
        <p:spPr>
          <a:xfrm>
            <a:off x="378000" y="1245600"/>
            <a:ext cx="3319920" cy="1473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9" name="Google Shape;39;p10"/>
          <p:cNvSpPr txBox="1"/>
          <p:nvPr>
            <p:ph idx="2" type="body"/>
          </p:nvPr>
        </p:nvSpPr>
        <p:spPr>
          <a:xfrm>
            <a:off x="3864240" y="1245600"/>
            <a:ext cx="3319920" cy="1473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10"/>
          <p:cNvSpPr txBox="1"/>
          <p:nvPr>
            <p:ph idx="3" type="body"/>
          </p:nvPr>
        </p:nvSpPr>
        <p:spPr>
          <a:xfrm>
            <a:off x="378000" y="2859840"/>
            <a:ext cx="6803640" cy="1473840"/>
          </a:xfrm>
          <a:prstGeom prst="rect">
            <a:avLst/>
          </a:prstGeom>
          <a:noFill/>
          <a:ln>
            <a:noFill/>
          </a:ln>
        </p:spPr>
        <p:txBody>
          <a:bodyPr anchorCtr="0" anchor="t" bIns="0" lIns="0" spcFirstLastPara="1" rIns="0" wrap="square" tIns="0">
            <a:no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 name="Shape 5"/>
        <p:cNvGrpSpPr/>
        <p:nvPr/>
      </p:nvGrpSpPr>
      <p:grpSpPr>
        <a:xfrm>
          <a:off x="0" y="0"/>
          <a:ext cx="0" cy="0"/>
          <a:chOff x="0" y="0"/>
          <a:chExt cx="0" cy="0"/>
        </a:xfrm>
      </p:grpSpPr>
      <p:sp>
        <p:nvSpPr>
          <p:cNvPr id="6" name="Google Shape;6;p1"/>
          <p:cNvSpPr txBox="1"/>
          <p:nvPr>
            <p:ph type="title"/>
          </p:nvPr>
        </p:nvSpPr>
        <p:spPr>
          <a:xfrm>
            <a:off x="378000" y="211320"/>
            <a:ext cx="6803640" cy="889560"/>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7" name="Google Shape;7;p1"/>
          <p:cNvSpPr txBox="1"/>
          <p:nvPr>
            <p:ph idx="1" type="body"/>
          </p:nvPr>
        </p:nvSpPr>
        <p:spPr>
          <a:xfrm>
            <a:off x="378000" y="1245600"/>
            <a:ext cx="6803640" cy="308988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 name="Google Shape;8;p1"/>
          <p:cNvSpPr txBox="1"/>
          <p:nvPr>
            <p:ph idx="10" type="dt"/>
          </p:nvPr>
        </p:nvSpPr>
        <p:spPr>
          <a:xfrm>
            <a:off x="378000" y="4852800"/>
            <a:ext cx="1761120" cy="3672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9" name="Google Shape;9;p1"/>
          <p:cNvSpPr txBox="1"/>
          <p:nvPr>
            <p:ph idx="11" type="ftr"/>
          </p:nvPr>
        </p:nvSpPr>
        <p:spPr>
          <a:xfrm>
            <a:off x="2585160" y="4852800"/>
            <a:ext cx="2396160" cy="3672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b="0" i="0" sz="18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10" name="Google Shape;10;p1"/>
          <p:cNvSpPr txBox="1"/>
          <p:nvPr>
            <p:ph idx="12" type="sldNum"/>
          </p:nvPr>
        </p:nvSpPr>
        <p:spPr>
          <a:xfrm>
            <a:off x="5420160" y="4852800"/>
            <a:ext cx="1761120" cy="3672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1400" u="none" cap="none" strike="noStrike">
                <a:latin typeface="Times New Roman"/>
                <a:ea typeface="Times New Roman"/>
                <a:cs typeface="Times New Roman"/>
                <a:sym typeface="Times New Roman"/>
              </a:defRPr>
            </a:lvl1pPr>
            <a:lvl2pPr indent="0" lvl="1" marL="0" marR="0" rtl="0" algn="r">
              <a:spcBef>
                <a:spcPts val="0"/>
              </a:spcBef>
              <a:buNone/>
              <a:defRPr b="0" i="0" sz="1400" u="none" cap="none" strike="noStrike">
                <a:latin typeface="Times New Roman"/>
                <a:ea typeface="Times New Roman"/>
                <a:cs typeface="Times New Roman"/>
                <a:sym typeface="Times New Roman"/>
              </a:defRPr>
            </a:lvl2pPr>
            <a:lvl3pPr indent="0" lvl="2" marL="0" marR="0" rtl="0" algn="r">
              <a:spcBef>
                <a:spcPts val="0"/>
              </a:spcBef>
              <a:buNone/>
              <a:defRPr b="0" i="0" sz="1400" u="none" cap="none" strike="noStrike">
                <a:latin typeface="Times New Roman"/>
                <a:ea typeface="Times New Roman"/>
                <a:cs typeface="Times New Roman"/>
                <a:sym typeface="Times New Roman"/>
              </a:defRPr>
            </a:lvl3pPr>
            <a:lvl4pPr indent="0" lvl="3" marL="0" marR="0" rtl="0" algn="r">
              <a:spcBef>
                <a:spcPts val="0"/>
              </a:spcBef>
              <a:buNone/>
              <a:defRPr b="0" i="0" sz="1400" u="none" cap="none" strike="noStrike">
                <a:latin typeface="Times New Roman"/>
                <a:ea typeface="Times New Roman"/>
                <a:cs typeface="Times New Roman"/>
                <a:sym typeface="Times New Roman"/>
              </a:defRPr>
            </a:lvl4pPr>
            <a:lvl5pPr indent="0" lvl="4" marL="0" marR="0" rtl="0" algn="r">
              <a:spcBef>
                <a:spcPts val="0"/>
              </a:spcBef>
              <a:buNone/>
              <a:defRPr b="0" i="0" sz="1400" u="none" cap="none" strike="noStrike">
                <a:latin typeface="Times New Roman"/>
                <a:ea typeface="Times New Roman"/>
                <a:cs typeface="Times New Roman"/>
                <a:sym typeface="Times New Roman"/>
              </a:defRPr>
            </a:lvl5pPr>
            <a:lvl6pPr indent="0" lvl="5" marL="0" marR="0" rtl="0" algn="r">
              <a:spcBef>
                <a:spcPts val="0"/>
              </a:spcBef>
              <a:buNone/>
              <a:defRPr b="0" i="0" sz="1400" u="none" cap="none" strike="noStrike">
                <a:latin typeface="Times New Roman"/>
                <a:ea typeface="Times New Roman"/>
                <a:cs typeface="Times New Roman"/>
                <a:sym typeface="Times New Roman"/>
              </a:defRPr>
            </a:lvl6pPr>
            <a:lvl7pPr indent="0" lvl="6" marL="0" marR="0" rtl="0" algn="r">
              <a:spcBef>
                <a:spcPts val="0"/>
              </a:spcBef>
              <a:buNone/>
              <a:defRPr b="0" i="0" sz="1400" u="none" cap="none" strike="noStrike">
                <a:latin typeface="Times New Roman"/>
                <a:ea typeface="Times New Roman"/>
                <a:cs typeface="Times New Roman"/>
                <a:sym typeface="Times New Roman"/>
              </a:defRPr>
            </a:lvl7pPr>
            <a:lvl8pPr indent="0" lvl="7" marL="0" marR="0" rtl="0" algn="r">
              <a:spcBef>
                <a:spcPts val="0"/>
              </a:spcBef>
              <a:buNone/>
              <a:defRPr b="0" i="0" sz="1400" u="none" cap="none" strike="noStrike">
                <a:latin typeface="Times New Roman"/>
                <a:ea typeface="Times New Roman"/>
                <a:cs typeface="Times New Roman"/>
                <a:sym typeface="Times New Roman"/>
              </a:defRPr>
            </a:lvl8pPr>
            <a:lvl9pPr indent="0" lvl="8" marL="0" marR="0" rtl="0" algn="r">
              <a:spcBef>
                <a:spcPts val="0"/>
              </a:spcBef>
              <a:buNone/>
              <a:defRPr b="0" i="0" sz="1400" u="none" cap="none" strike="noStrike">
                <a:latin typeface="Times New Roman"/>
                <a:ea typeface="Times New Roman"/>
                <a:cs typeface="Times New Roman"/>
                <a:sym typeface="Times New Roman"/>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14.png"/><Relationship Id="rId6"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C1C"/>
        </a:solidFill>
      </p:bgPr>
    </p:bg>
    <p:spTree>
      <p:nvGrpSpPr>
        <p:cNvPr id="62" name="Shape 62"/>
        <p:cNvGrpSpPr/>
        <p:nvPr/>
      </p:nvGrpSpPr>
      <p:grpSpPr>
        <a:xfrm>
          <a:off x="0" y="0"/>
          <a:ext cx="0" cy="0"/>
          <a:chOff x="0" y="0"/>
          <a:chExt cx="0" cy="0"/>
        </a:xfrm>
      </p:grpSpPr>
      <p:sp>
        <p:nvSpPr>
          <p:cNvPr id="63" name="Google Shape;63;p14"/>
          <p:cNvSpPr txBox="1"/>
          <p:nvPr/>
        </p:nvSpPr>
        <p:spPr>
          <a:xfrm>
            <a:off x="359640" y="1823760"/>
            <a:ext cx="6840000" cy="11606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i="0" lang="pt-BR" sz="6600" u="none" cap="none" strike="noStrike">
                <a:latin typeface="Arial"/>
                <a:ea typeface="Arial"/>
                <a:cs typeface="Arial"/>
                <a:sym typeface="Arial"/>
              </a:rPr>
              <a:t>CONTATO</a:t>
            </a:r>
            <a:br>
              <a:rPr b="0" i="0" lang="pt-BR" sz="1800" u="none" cap="none" strike="noStrike"/>
            </a:br>
            <a:r>
              <a:rPr b="0" i="0" lang="pt-BR" sz="1400" u="none" cap="none" strike="noStrike">
                <a:latin typeface="Arial"/>
                <a:ea typeface="Arial"/>
                <a:cs typeface="Arial"/>
                <a:sym typeface="Arial"/>
              </a:rPr>
              <a:t>Imersão digital adequada a temáticas ufológicas da cultura local</a:t>
            </a:r>
            <a:endParaRPr b="0" i="0" sz="1400" u="none" cap="none" strike="noStrike">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C1C"/>
        </a:solidFill>
      </p:bgPr>
    </p:bg>
    <p:spTree>
      <p:nvGrpSpPr>
        <p:cNvPr id="122" name="Shape 122"/>
        <p:cNvGrpSpPr/>
        <p:nvPr/>
      </p:nvGrpSpPr>
      <p:grpSpPr>
        <a:xfrm>
          <a:off x="0" y="0"/>
          <a:ext cx="0" cy="0"/>
          <a:chOff x="0" y="0"/>
          <a:chExt cx="0" cy="0"/>
        </a:xfrm>
      </p:grpSpPr>
      <p:sp>
        <p:nvSpPr>
          <p:cNvPr id="123" name="Google Shape;123;p23"/>
          <p:cNvSpPr txBox="1"/>
          <p:nvPr/>
        </p:nvSpPr>
        <p:spPr>
          <a:xfrm>
            <a:off x="467640" y="359640"/>
            <a:ext cx="4608000" cy="648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3000" strike="noStrike">
                <a:latin typeface="Arial"/>
                <a:ea typeface="Arial"/>
                <a:cs typeface="Arial"/>
                <a:sym typeface="Arial"/>
              </a:rPr>
              <a:t>PERSONAS</a:t>
            </a:r>
            <a:endParaRPr b="0" sz="3000" strike="noStrike">
              <a:latin typeface="Arial"/>
              <a:ea typeface="Arial"/>
              <a:cs typeface="Arial"/>
              <a:sym typeface="Arial"/>
            </a:endParaRPr>
          </a:p>
        </p:txBody>
      </p:sp>
      <p:sp>
        <p:nvSpPr>
          <p:cNvPr id="124" name="Google Shape;124;p23"/>
          <p:cNvSpPr txBox="1"/>
          <p:nvPr/>
        </p:nvSpPr>
        <p:spPr>
          <a:xfrm>
            <a:off x="575640" y="855720"/>
            <a:ext cx="4608000" cy="3553560"/>
          </a:xfrm>
          <a:prstGeom prst="rect">
            <a:avLst/>
          </a:prstGeom>
          <a:noFill/>
          <a:ln>
            <a:noFill/>
          </a:ln>
        </p:spPr>
        <p:txBody>
          <a:bodyPr anchorCtr="0" anchor="t" bIns="0" lIns="0" spcFirstLastPara="1" rIns="0" wrap="square" tIns="0">
            <a:noAutofit/>
          </a:bodyPr>
          <a:lstStyle/>
          <a:p>
            <a:pPr indent="0" lvl="0" marL="0" marR="0" rtl="0" algn="just">
              <a:lnSpc>
                <a:spcPct val="115000"/>
              </a:lnSpc>
              <a:spcBef>
                <a:spcPts val="0"/>
              </a:spcBef>
              <a:spcAft>
                <a:spcPts val="0"/>
              </a:spcAft>
              <a:buNone/>
            </a:pPr>
            <a:r>
              <a:t/>
            </a:r>
            <a:endParaRPr b="0" sz="3200" strike="noStrike">
              <a:latin typeface="Arial"/>
              <a:ea typeface="Arial"/>
              <a:cs typeface="Arial"/>
              <a:sym typeface="Arial"/>
            </a:endParaRPr>
          </a:p>
          <a:p>
            <a:pPr indent="0" lvl="0" marL="0" marR="0" rtl="0" algn="just">
              <a:lnSpc>
                <a:spcPct val="115000"/>
              </a:lnSpc>
              <a:spcBef>
                <a:spcPts val="0"/>
              </a:spcBef>
              <a:spcAft>
                <a:spcPts val="0"/>
              </a:spcAft>
              <a:buNone/>
            </a:pPr>
            <a:r>
              <a:rPr b="1" lang="pt-BR" sz="1100" strike="noStrike">
                <a:latin typeface="Arial"/>
                <a:ea typeface="Arial"/>
                <a:cs typeface="Arial"/>
                <a:sym typeface="Arial"/>
              </a:rPr>
              <a:t>Nome:</a:t>
            </a:r>
            <a:r>
              <a:rPr b="0" lang="pt-BR" sz="1100" strike="noStrike">
                <a:latin typeface="Arial"/>
                <a:ea typeface="Arial"/>
                <a:cs typeface="Arial"/>
                <a:sym typeface="Arial"/>
              </a:rPr>
              <a:t> Maria Albertina de Almeida</a:t>
            </a:r>
            <a:endParaRPr b="0" sz="1100" strike="noStrike">
              <a:latin typeface="Arial"/>
              <a:ea typeface="Arial"/>
              <a:cs typeface="Arial"/>
              <a:sym typeface="Arial"/>
            </a:endParaRPr>
          </a:p>
          <a:p>
            <a:pPr indent="0" lvl="0" marL="0" marR="0" rtl="0" algn="just">
              <a:lnSpc>
                <a:spcPct val="115000"/>
              </a:lnSpc>
              <a:spcBef>
                <a:spcPts val="0"/>
              </a:spcBef>
              <a:spcAft>
                <a:spcPts val="0"/>
              </a:spcAft>
              <a:buNone/>
            </a:pPr>
            <a:r>
              <a:rPr b="1" lang="pt-BR" sz="1100" strike="noStrike">
                <a:latin typeface="Arial"/>
                <a:ea typeface="Arial"/>
                <a:cs typeface="Arial"/>
                <a:sym typeface="Arial"/>
              </a:rPr>
              <a:t>Idade:</a:t>
            </a:r>
            <a:r>
              <a:rPr b="0" lang="pt-BR" sz="1100" strike="noStrike">
                <a:latin typeface="Arial"/>
                <a:ea typeface="Arial"/>
                <a:cs typeface="Arial"/>
                <a:sym typeface="Arial"/>
              </a:rPr>
              <a:t> 36 anos</a:t>
            </a:r>
            <a:endParaRPr b="0" sz="1100" strike="noStrike">
              <a:latin typeface="Arial"/>
              <a:ea typeface="Arial"/>
              <a:cs typeface="Arial"/>
              <a:sym typeface="Arial"/>
            </a:endParaRPr>
          </a:p>
          <a:p>
            <a:pPr indent="0" lvl="0" marL="0" marR="0" rtl="0" algn="just">
              <a:lnSpc>
                <a:spcPct val="115000"/>
              </a:lnSpc>
              <a:spcBef>
                <a:spcPts val="0"/>
              </a:spcBef>
              <a:spcAft>
                <a:spcPts val="0"/>
              </a:spcAft>
              <a:buNone/>
            </a:pPr>
            <a:r>
              <a:rPr b="1" lang="pt-BR" sz="1100" strike="noStrike">
                <a:latin typeface="Arial"/>
                <a:ea typeface="Arial"/>
                <a:cs typeface="Arial"/>
                <a:sym typeface="Arial"/>
              </a:rPr>
              <a:t>Profissão:</a:t>
            </a:r>
            <a:r>
              <a:rPr b="0" lang="pt-BR" sz="1100" strike="noStrike">
                <a:latin typeface="Arial"/>
                <a:ea typeface="Arial"/>
                <a:cs typeface="Arial"/>
                <a:sym typeface="Arial"/>
              </a:rPr>
              <a:t> Curadora</a:t>
            </a:r>
            <a:endParaRPr b="0" sz="1100" strike="noStrike">
              <a:latin typeface="Arial"/>
              <a:ea typeface="Arial"/>
              <a:cs typeface="Arial"/>
              <a:sym typeface="Arial"/>
            </a:endParaRPr>
          </a:p>
          <a:p>
            <a:pPr indent="0" lvl="0" marL="0" marR="0" rtl="0" algn="just">
              <a:lnSpc>
                <a:spcPct val="115000"/>
              </a:lnSpc>
              <a:spcBef>
                <a:spcPts val="0"/>
              </a:spcBef>
              <a:spcAft>
                <a:spcPts val="0"/>
              </a:spcAft>
              <a:buNone/>
            </a:pPr>
            <a:r>
              <a:rPr b="1" lang="pt-BR" sz="1100" strike="noStrike">
                <a:latin typeface="Arial"/>
                <a:ea typeface="Arial"/>
                <a:cs typeface="Arial"/>
                <a:sym typeface="Arial"/>
              </a:rPr>
              <a:t>Contexto social: </a:t>
            </a:r>
            <a:r>
              <a:rPr b="0" lang="pt-BR" sz="1100" strike="noStrike">
                <a:latin typeface="Arial"/>
                <a:ea typeface="Arial"/>
                <a:cs typeface="Arial"/>
                <a:sym typeface="Arial"/>
              </a:rPr>
              <a:t>Maria trabalha como curadora de museu há cinco anos e recebe durante todos os dias turistas ou moradores da cidade. Onde trabalha, Maria recebe diversas exposições relacionadas a artesanato, fotografia, pintura e demais linguagens que são habituais aos museus tradicionais, e afirma que nunca antes houve alguma exposição que levasse o espectador além de uma atividade contemplativa, muito menos alguma obra que se utilizasse de alguma tecnologia digital, ela também acha que é bem vindo novas experimentações na forma de mostrar conteúdo no local, inclusive com temáticas como mitos, histórias e lendas da cidade.</a:t>
            </a:r>
            <a:endParaRPr b="0" sz="1100" strike="noStrike">
              <a:latin typeface="Arial"/>
              <a:ea typeface="Arial"/>
              <a:cs typeface="Arial"/>
              <a:sym typeface="Arial"/>
            </a:endParaRPr>
          </a:p>
          <a:p>
            <a:pPr indent="0" lvl="0" marL="0" marR="0" rtl="0" algn="just">
              <a:lnSpc>
                <a:spcPct val="115000"/>
              </a:lnSpc>
              <a:spcBef>
                <a:spcPts val="0"/>
              </a:spcBef>
              <a:spcAft>
                <a:spcPts val="0"/>
              </a:spcAft>
              <a:buNone/>
            </a:pPr>
            <a:r>
              <a:rPr b="1" lang="pt-BR" sz="1100" strike="noStrike">
                <a:latin typeface="Arial"/>
                <a:ea typeface="Arial"/>
                <a:cs typeface="Arial"/>
                <a:sym typeface="Arial"/>
              </a:rPr>
              <a:t>Importância no Projeto: </a:t>
            </a:r>
            <a:r>
              <a:rPr b="0" lang="pt-BR" sz="1100" strike="noStrike">
                <a:latin typeface="Arial"/>
                <a:ea typeface="Arial"/>
                <a:cs typeface="Arial"/>
                <a:sym typeface="Arial"/>
              </a:rPr>
              <a:t>A exploração de temas ainda não abordados junto com novas tecnologias que promovam a interatividade é uma potencial alavancada no número de frequentadores em museus ou espaços similares, gerando renda a partir do turismo e dando às pessoas experiências diferenciadas.</a:t>
            </a:r>
            <a:endParaRPr b="0" sz="1100" strike="noStrike">
              <a:latin typeface="Arial"/>
              <a:ea typeface="Arial"/>
              <a:cs typeface="Arial"/>
              <a:sym typeface="Arial"/>
            </a:endParaRPr>
          </a:p>
          <a:p>
            <a:pPr indent="0" lvl="0" marL="0" marR="0" rtl="0" algn="just">
              <a:spcBef>
                <a:spcPts val="0"/>
              </a:spcBef>
              <a:spcAft>
                <a:spcPts val="0"/>
              </a:spcAft>
              <a:buNone/>
            </a:pPr>
            <a:r>
              <a:t/>
            </a:r>
            <a:endParaRPr b="0" sz="1100" strike="noStrike">
              <a:latin typeface="Arial"/>
              <a:ea typeface="Arial"/>
              <a:cs typeface="Arial"/>
              <a:sym typeface="Arial"/>
            </a:endParaRPr>
          </a:p>
        </p:txBody>
      </p:sp>
      <p:sp>
        <p:nvSpPr>
          <p:cNvPr id="125" name="Google Shape;125;p23"/>
          <p:cNvSpPr txBox="1"/>
          <p:nvPr/>
        </p:nvSpPr>
        <p:spPr>
          <a:xfrm>
            <a:off x="3671280" y="4751640"/>
            <a:ext cx="216000" cy="216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1200" strike="noStrike">
                <a:latin typeface="Arial"/>
                <a:ea typeface="Arial"/>
                <a:cs typeface="Arial"/>
                <a:sym typeface="Arial"/>
              </a:rPr>
              <a:t>10</a:t>
            </a:r>
            <a:endParaRPr b="0" sz="1200" strike="noStrike">
              <a:latin typeface="Arial"/>
              <a:ea typeface="Arial"/>
              <a:cs typeface="Arial"/>
              <a:sym typeface="Arial"/>
            </a:endParaRPr>
          </a:p>
        </p:txBody>
      </p:sp>
      <p:pic>
        <p:nvPicPr>
          <p:cNvPr id="126" name="Google Shape;126;p23"/>
          <p:cNvPicPr preferRelativeResize="0"/>
          <p:nvPr/>
        </p:nvPicPr>
        <p:blipFill rotWithShape="1">
          <a:blip r:embed="rId3">
            <a:alphaModFix/>
          </a:blip>
          <a:srcRect b="0" l="0" r="0" t="0"/>
          <a:stretch/>
        </p:blipFill>
        <p:spPr>
          <a:xfrm>
            <a:off x="5400000" y="1315440"/>
            <a:ext cx="1346400" cy="20689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C1C"/>
        </a:solidFill>
      </p:bgPr>
    </p:bg>
    <p:spTree>
      <p:nvGrpSpPr>
        <p:cNvPr id="130" name="Shape 130"/>
        <p:cNvGrpSpPr/>
        <p:nvPr/>
      </p:nvGrpSpPr>
      <p:grpSpPr>
        <a:xfrm>
          <a:off x="0" y="0"/>
          <a:ext cx="0" cy="0"/>
          <a:chOff x="0" y="0"/>
          <a:chExt cx="0" cy="0"/>
        </a:xfrm>
      </p:grpSpPr>
      <p:sp>
        <p:nvSpPr>
          <p:cNvPr id="131" name="Google Shape;131;p24"/>
          <p:cNvSpPr txBox="1"/>
          <p:nvPr/>
        </p:nvSpPr>
        <p:spPr>
          <a:xfrm>
            <a:off x="467640" y="359640"/>
            <a:ext cx="4608000" cy="648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3000" strike="noStrike">
                <a:latin typeface="Arial"/>
                <a:ea typeface="Arial"/>
                <a:cs typeface="Arial"/>
                <a:sym typeface="Arial"/>
              </a:rPr>
              <a:t>CENÁRIO DE USO</a:t>
            </a:r>
            <a:endParaRPr b="0" sz="3000" strike="noStrike">
              <a:latin typeface="Arial"/>
              <a:ea typeface="Arial"/>
              <a:cs typeface="Arial"/>
              <a:sym typeface="Arial"/>
            </a:endParaRPr>
          </a:p>
        </p:txBody>
      </p:sp>
      <p:sp>
        <p:nvSpPr>
          <p:cNvPr id="132" name="Google Shape;132;p24"/>
          <p:cNvSpPr txBox="1"/>
          <p:nvPr/>
        </p:nvSpPr>
        <p:spPr>
          <a:xfrm>
            <a:off x="575640" y="819720"/>
            <a:ext cx="4608000" cy="344016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t/>
            </a:r>
            <a:endParaRPr b="0" sz="3200" strike="noStrike">
              <a:latin typeface="Arial"/>
              <a:ea typeface="Arial"/>
              <a:cs typeface="Arial"/>
              <a:sym typeface="Arial"/>
            </a:endParaRPr>
          </a:p>
          <a:p>
            <a:pPr indent="0" lvl="0" marL="0" marR="0" rtl="0" algn="just">
              <a:spcBef>
                <a:spcPts val="0"/>
              </a:spcBef>
              <a:spcAft>
                <a:spcPts val="0"/>
              </a:spcAft>
              <a:buNone/>
            </a:pPr>
            <a:r>
              <a:rPr b="0" lang="pt-BR" sz="1100" strike="noStrike">
                <a:latin typeface="Arial"/>
                <a:ea typeface="Arial"/>
                <a:cs typeface="Arial"/>
                <a:sym typeface="Arial"/>
              </a:rPr>
              <a:t>Lucas passou a frequentar Quixadá a fim conhecer a cidade , ver de perto as edificações históricas remanescentes, a bela barragem do Açude Cedro  e também  conhecer algum museu local. Ele ficou sabendo de uma exposição que estava em um centro cultural local chamada Contato, que era sobre ufologia. Achou muito interessante pois já tinha assistido um documentário que cita a cidade como ponto de frequente aparição de discos voadores, além de ter visto também algumas matérias na televisão sobre o assunto. Ao sair da instalação, ele se divertiu bastante com as simulações, ao ter uma experiência próxima dos que as pessoas relataram nas famosas histórias ufológicas da cidade de Quixadá. Apesar de não acreditar inicialmente nessa questão de abduções, depois da experiência vivenciada, Lucas passou a refletir sobre a infinidade do universo e o quanto a humanidade ainda precisa evoluir não apenas tecnologicamente como pela questão do cuidado com o planeta, que assim como a ciência universal já descobriu planetas com condições favoráveis à vida, possivelmente a humanidade não é o único ser de vida inteligente existente. </a:t>
            </a:r>
            <a:endParaRPr b="0" sz="1100" strike="noStrike">
              <a:latin typeface="Arial"/>
              <a:ea typeface="Arial"/>
              <a:cs typeface="Arial"/>
              <a:sym typeface="Arial"/>
            </a:endParaRPr>
          </a:p>
          <a:p>
            <a:pPr indent="0" lvl="0" marL="0" marR="0" rtl="0" algn="just">
              <a:spcBef>
                <a:spcPts val="0"/>
              </a:spcBef>
              <a:spcAft>
                <a:spcPts val="0"/>
              </a:spcAft>
              <a:buNone/>
            </a:pPr>
            <a:r>
              <a:t/>
            </a:r>
            <a:endParaRPr b="0" sz="1100" strike="noStrike">
              <a:latin typeface="Arial"/>
              <a:ea typeface="Arial"/>
              <a:cs typeface="Arial"/>
              <a:sym typeface="Arial"/>
            </a:endParaRPr>
          </a:p>
          <a:p>
            <a:pPr indent="0" lvl="0" marL="0" marR="0" rtl="0" algn="just">
              <a:spcBef>
                <a:spcPts val="0"/>
              </a:spcBef>
              <a:spcAft>
                <a:spcPts val="0"/>
              </a:spcAft>
              <a:buNone/>
            </a:pPr>
            <a:r>
              <a:t/>
            </a:r>
            <a:endParaRPr b="0" sz="1100" strike="noStrike">
              <a:latin typeface="Arial"/>
              <a:ea typeface="Arial"/>
              <a:cs typeface="Arial"/>
              <a:sym typeface="Arial"/>
            </a:endParaRPr>
          </a:p>
        </p:txBody>
      </p:sp>
      <p:sp>
        <p:nvSpPr>
          <p:cNvPr id="133" name="Google Shape;133;p24"/>
          <p:cNvSpPr txBox="1"/>
          <p:nvPr/>
        </p:nvSpPr>
        <p:spPr>
          <a:xfrm>
            <a:off x="3671280" y="4751640"/>
            <a:ext cx="216000" cy="216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1200" strike="noStrike">
                <a:latin typeface="Arial"/>
                <a:ea typeface="Arial"/>
                <a:cs typeface="Arial"/>
                <a:sym typeface="Arial"/>
              </a:rPr>
              <a:t>11</a:t>
            </a:r>
            <a:endParaRPr b="0" sz="1200" strike="noStrike">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C1C"/>
        </a:solidFill>
      </p:bgPr>
    </p:bg>
    <p:spTree>
      <p:nvGrpSpPr>
        <p:cNvPr id="137" name="Shape 137"/>
        <p:cNvGrpSpPr/>
        <p:nvPr/>
      </p:nvGrpSpPr>
      <p:grpSpPr>
        <a:xfrm>
          <a:off x="0" y="0"/>
          <a:ext cx="0" cy="0"/>
          <a:chOff x="0" y="0"/>
          <a:chExt cx="0" cy="0"/>
        </a:xfrm>
      </p:grpSpPr>
      <p:sp>
        <p:nvSpPr>
          <p:cNvPr id="138" name="Google Shape;138;p25"/>
          <p:cNvSpPr txBox="1"/>
          <p:nvPr/>
        </p:nvSpPr>
        <p:spPr>
          <a:xfrm>
            <a:off x="467640" y="359640"/>
            <a:ext cx="6372360" cy="8161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3000" strike="noStrike">
                <a:latin typeface="Arial"/>
                <a:ea typeface="Arial"/>
                <a:cs typeface="Arial"/>
                <a:sym typeface="Arial"/>
              </a:rPr>
              <a:t>Linguagem de categoria</a:t>
            </a:r>
            <a:endParaRPr b="0" sz="3000" strike="noStrike">
              <a:latin typeface="Arial"/>
              <a:ea typeface="Arial"/>
              <a:cs typeface="Arial"/>
              <a:sym typeface="Arial"/>
            </a:endParaRPr>
          </a:p>
        </p:txBody>
      </p:sp>
      <p:sp>
        <p:nvSpPr>
          <p:cNvPr id="139" name="Google Shape;139;p25"/>
          <p:cNvSpPr txBox="1"/>
          <p:nvPr/>
        </p:nvSpPr>
        <p:spPr>
          <a:xfrm>
            <a:off x="3671280" y="4751640"/>
            <a:ext cx="216000" cy="216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1200" strike="noStrike">
                <a:latin typeface="Arial"/>
                <a:ea typeface="Arial"/>
                <a:cs typeface="Arial"/>
                <a:sym typeface="Arial"/>
              </a:rPr>
              <a:t>12</a:t>
            </a:r>
            <a:endParaRPr b="0" sz="1200" strike="noStrike">
              <a:latin typeface="Arial"/>
              <a:ea typeface="Arial"/>
              <a:cs typeface="Arial"/>
              <a:sym typeface="Arial"/>
            </a:endParaRPr>
          </a:p>
        </p:txBody>
      </p:sp>
      <p:sp>
        <p:nvSpPr>
          <p:cNvPr id="140" name="Google Shape;140;p25"/>
          <p:cNvSpPr txBox="1"/>
          <p:nvPr/>
        </p:nvSpPr>
        <p:spPr>
          <a:xfrm>
            <a:off x="565920" y="824760"/>
            <a:ext cx="6418080" cy="1433880"/>
          </a:xfrm>
          <a:prstGeom prst="rect">
            <a:avLst/>
          </a:prstGeom>
          <a:noFill/>
          <a:ln>
            <a:noFill/>
          </a:ln>
        </p:spPr>
        <p:txBody>
          <a:bodyPr anchorCtr="0" anchor="ctr" bIns="0" lIns="0" spcFirstLastPara="1" rIns="0" wrap="square" tIns="0">
            <a:noAutofit/>
          </a:bodyPr>
          <a:lstStyle/>
          <a:p>
            <a:pPr indent="0" lvl="0" marL="0" marR="0" rtl="0" algn="just">
              <a:spcBef>
                <a:spcPts val="0"/>
              </a:spcBef>
              <a:spcAft>
                <a:spcPts val="0"/>
              </a:spcAft>
              <a:buNone/>
            </a:pPr>
            <a:r>
              <a:t/>
            </a:r>
            <a:endParaRPr b="0" sz="3200" strike="noStrike">
              <a:latin typeface="Arial"/>
              <a:ea typeface="Arial"/>
              <a:cs typeface="Arial"/>
              <a:sym typeface="Arial"/>
            </a:endParaRPr>
          </a:p>
          <a:p>
            <a:pPr indent="0" lvl="0" marL="0" marR="0" rtl="0" algn="just">
              <a:spcBef>
                <a:spcPts val="0"/>
              </a:spcBef>
              <a:spcAft>
                <a:spcPts val="0"/>
              </a:spcAft>
              <a:buNone/>
            </a:pPr>
            <a:r>
              <a:rPr b="0" lang="pt-BR" sz="1100" strike="noStrike">
                <a:latin typeface="Arial"/>
                <a:ea typeface="Arial"/>
                <a:cs typeface="Arial"/>
                <a:sym typeface="Arial"/>
              </a:rPr>
              <a:t>Projetos similares tem como natureza causar uma interação do público com suas obras partindo de um contato contemplativo. Geralmente se utilizam de tecnologias como projeção mapeada, sons, projeção espacial e conteúdo audiovisual, sempre de alguma forma causando a imersão do indivíduo na obra.</a:t>
            </a:r>
            <a:endParaRPr b="0" sz="1100" strike="noStrike">
              <a:latin typeface="Arial"/>
              <a:ea typeface="Arial"/>
              <a:cs typeface="Arial"/>
              <a:sym typeface="Arial"/>
            </a:endParaRPr>
          </a:p>
          <a:p>
            <a:pPr indent="0" lvl="0" marL="0" marR="0" rtl="0" algn="just">
              <a:spcBef>
                <a:spcPts val="0"/>
              </a:spcBef>
              <a:spcAft>
                <a:spcPts val="0"/>
              </a:spcAft>
              <a:buNone/>
            </a:pPr>
            <a:r>
              <a:t/>
            </a:r>
            <a:endParaRPr b="0" sz="1100" strike="noStrike">
              <a:latin typeface="Arial"/>
              <a:ea typeface="Arial"/>
              <a:cs typeface="Arial"/>
              <a:sym typeface="Arial"/>
            </a:endParaRPr>
          </a:p>
          <a:p>
            <a:pPr indent="0" lvl="0" marL="0" marR="0" rtl="0" algn="just">
              <a:spcBef>
                <a:spcPts val="0"/>
              </a:spcBef>
              <a:spcAft>
                <a:spcPts val="0"/>
              </a:spcAft>
              <a:buNone/>
            </a:pPr>
            <a:r>
              <a:t/>
            </a:r>
            <a:endParaRPr b="0" sz="1100" strike="noStrike">
              <a:latin typeface="Arial"/>
              <a:ea typeface="Arial"/>
              <a:cs typeface="Arial"/>
              <a:sym typeface="Arial"/>
            </a:endParaRPr>
          </a:p>
        </p:txBody>
      </p:sp>
      <p:sp>
        <p:nvSpPr>
          <p:cNvPr id="141" name="Google Shape;141;p25"/>
          <p:cNvSpPr txBox="1"/>
          <p:nvPr/>
        </p:nvSpPr>
        <p:spPr>
          <a:xfrm>
            <a:off x="1728000" y="2161080"/>
            <a:ext cx="5328000" cy="864000"/>
          </a:xfrm>
          <a:prstGeom prst="rect">
            <a:avLst/>
          </a:prstGeom>
          <a:noFill/>
          <a:ln>
            <a:noFill/>
          </a:ln>
        </p:spPr>
        <p:txBody>
          <a:bodyPr anchorCtr="0" anchor="t" bIns="45000" lIns="90000" spcFirstLastPara="1" rIns="90000" wrap="square" tIns="45000">
            <a:noAutofit/>
          </a:bodyPr>
          <a:lstStyle/>
          <a:p>
            <a:pPr indent="0" lvl="0" marL="0" marR="0" rtl="0" algn="just">
              <a:spcBef>
                <a:spcPts val="0"/>
              </a:spcBef>
              <a:spcAft>
                <a:spcPts val="0"/>
              </a:spcAft>
              <a:buNone/>
            </a:pPr>
            <a:r>
              <a:rPr b="0" lang="pt-BR" sz="1100" strike="noStrike">
                <a:latin typeface="Arial"/>
                <a:ea typeface="Arial"/>
                <a:cs typeface="Arial"/>
                <a:sym typeface="Arial"/>
              </a:rPr>
              <a:t>Estúdio especializado em produções artísticas com utilização de vídeo projetores, além de animação em 3D e ilusão de ótica.</a:t>
            </a:r>
            <a:endParaRPr b="0" sz="1100" strike="noStrike">
              <a:latin typeface="Arial"/>
              <a:ea typeface="Arial"/>
              <a:cs typeface="Arial"/>
              <a:sym typeface="Arial"/>
            </a:endParaRPr>
          </a:p>
        </p:txBody>
      </p:sp>
      <p:pic>
        <p:nvPicPr>
          <p:cNvPr id="142" name="Google Shape;142;p25"/>
          <p:cNvPicPr preferRelativeResize="0"/>
          <p:nvPr/>
        </p:nvPicPr>
        <p:blipFill rotWithShape="1">
          <a:blip r:embed="rId3">
            <a:alphaModFix/>
          </a:blip>
          <a:srcRect b="69703" l="11991" r="58772" t="21773"/>
          <a:stretch/>
        </p:blipFill>
        <p:spPr>
          <a:xfrm>
            <a:off x="4879080" y="2894760"/>
            <a:ext cx="2130840" cy="431640"/>
          </a:xfrm>
          <a:prstGeom prst="rect">
            <a:avLst/>
          </a:prstGeom>
          <a:noFill/>
          <a:ln>
            <a:noFill/>
          </a:ln>
        </p:spPr>
      </p:pic>
      <p:sp>
        <p:nvSpPr>
          <p:cNvPr id="143" name="Google Shape;143;p25"/>
          <p:cNvSpPr txBox="1"/>
          <p:nvPr/>
        </p:nvSpPr>
        <p:spPr>
          <a:xfrm>
            <a:off x="467640" y="3526560"/>
            <a:ext cx="6588360" cy="937080"/>
          </a:xfrm>
          <a:prstGeom prst="rect">
            <a:avLst/>
          </a:prstGeom>
          <a:noFill/>
          <a:ln>
            <a:noFill/>
          </a:ln>
        </p:spPr>
        <p:txBody>
          <a:bodyPr anchorCtr="0" anchor="t" bIns="45000" lIns="90000" spcFirstLastPara="1" rIns="90000" wrap="square" tIns="45000">
            <a:noAutofit/>
          </a:bodyPr>
          <a:lstStyle/>
          <a:p>
            <a:pPr indent="0" lvl="0" marL="0" marR="0" rtl="0" algn="just">
              <a:spcBef>
                <a:spcPts val="0"/>
              </a:spcBef>
              <a:spcAft>
                <a:spcPts val="0"/>
              </a:spcAft>
              <a:buNone/>
            </a:pPr>
            <a:r>
              <a:rPr b="0" lang="pt-BR" sz="1100" strike="noStrike">
                <a:latin typeface="Arial"/>
                <a:ea typeface="Arial"/>
                <a:cs typeface="Arial"/>
                <a:sym typeface="Arial"/>
              </a:rPr>
              <a:t>Empresa que desenvolve produções icônicas em ambientes esféricos voltados a música e outros meios de entretenimento a partir conteúdos imersivos e multissensoriais, que reinventam formas de conexão com o público. </a:t>
            </a:r>
            <a:endParaRPr b="0" sz="1100" strike="noStrike">
              <a:latin typeface="Arial"/>
              <a:ea typeface="Arial"/>
              <a:cs typeface="Arial"/>
              <a:sym typeface="Arial"/>
            </a:endParaRPr>
          </a:p>
        </p:txBody>
      </p:sp>
      <p:pic>
        <p:nvPicPr>
          <p:cNvPr id="144" name="Google Shape;144;p25"/>
          <p:cNvPicPr preferRelativeResize="0"/>
          <p:nvPr/>
        </p:nvPicPr>
        <p:blipFill rotWithShape="1">
          <a:blip r:embed="rId4">
            <a:alphaModFix/>
          </a:blip>
          <a:srcRect b="25733" l="11991" r="70466" t="48725"/>
          <a:stretch/>
        </p:blipFill>
        <p:spPr>
          <a:xfrm>
            <a:off x="565920" y="2189520"/>
            <a:ext cx="1008000" cy="936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148" name="Shape 148"/>
        <p:cNvGrpSpPr/>
        <p:nvPr/>
      </p:nvGrpSpPr>
      <p:grpSpPr>
        <a:xfrm>
          <a:off x="0" y="0"/>
          <a:ext cx="0" cy="0"/>
          <a:chOff x="0" y="0"/>
          <a:chExt cx="0" cy="0"/>
        </a:xfrm>
      </p:grpSpPr>
      <p:sp>
        <p:nvSpPr>
          <p:cNvPr id="149" name="Google Shape;149;p26"/>
          <p:cNvSpPr txBox="1"/>
          <p:nvPr/>
        </p:nvSpPr>
        <p:spPr>
          <a:xfrm>
            <a:off x="863640" y="1933200"/>
            <a:ext cx="5832000" cy="1172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4400" strike="noStrike">
                <a:latin typeface="Arial"/>
                <a:ea typeface="Arial"/>
                <a:cs typeface="Arial"/>
                <a:sym typeface="Arial"/>
              </a:rPr>
              <a:t>solução</a:t>
            </a:r>
            <a:endParaRPr b="0" sz="4400" strike="noStrike">
              <a:latin typeface="Arial"/>
              <a:ea typeface="Arial"/>
              <a:cs typeface="Arial"/>
              <a:sym typeface="Arial"/>
            </a:endParaRPr>
          </a:p>
        </p:txBody>
      </p:sp>
      <p:pic>
        <p:nvPicPr>
          <p:cNvPr id="150" name="Google Shape;150;p26"/>
          <p:cNvPicPr preferRelativeResize="0"/>
          <p:nvPr/>
        </p:nvPicPr>
        <p:blipFill rotWithShape="1">
          <a:blip r:embed="rId3">
            <a:alphaModFix/>
          </a:blip>
          <a:srcRect b="0" l="0" r="0" t="0"/>
          <a:stretch/>
        </p:blipFill>
        <p:spPr>
          <a:xfrm>
            <a:off x="-1831680" y="-1007640"/>
            <a:ext cx="5432040" cy="526896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C1C"/>
        </a:solidFill>
      </p:bgPr>
    </p:bg>
    <p:spTree>
      <p:nvGrpSpPr>
        <p:cNvPr id="154" name="Shape 154"/>
        <p:cNvGrpSpPr/>
        <p:nvPr/>
      </p:nvGrpSpPr>
      <p:grpSpPr>
        <a:xfrm>
          <a:off x="0" y="0"/>
          <a:ext cx="0" cy="0"/>
          <a:chOff x="0" y="0"/>
          <a:chExt cx="0" cy="0"/>
        </a:xfrm>
      </p:grpSpPr>
      <p:pic>
        <p:nvPicPr>
          <p:cNvPr id="155" name="Google Shape;155;p27"/>
          <p:cNvPicPr preferRelativeResize="0"/>
          <p:nvPr/>
        </p:nvPicPr>
        <p:blipFill rotWithShape="1">
          <a:blip r:embed="rId3">
            <a:alphaModFix/>
          </a:blip>
          <a:srcRect b="0" l="0" r="0" t="0"/>
          <a:stretch/>
        </p:blipFill>
        <p:spPr>
          <a:xfrm>
            <a:off x="576000" y="1008000"/>
            <a:ext cx="6192000" cy="3465000"/>
          </a:xfrm>
          <a:prstGeom prst="rect">
            <a:avLst/>
          </a:prstGeom>
          <a:noFill/>
          <a:ln>
            <a:noFill/>
          </a:ln>
        </p:spPr>
      </p:pic>
      <p:sp>
        <p:nvSpPr>
          <p:cNvPr id="156" name="Google Shape;156;p27"/>
          <p:cNvSpPr txBox="1"/>
          <p:nvPr/>
        </p:nvSpPr>
        <p:spPr>
          <a:xfrm>
            <a:off x="467640" y="359640"/>
            <a:ext cx="6732000" cy="8161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3000" strike="noStrike">
                <a:latin typeface="Arial"/>
                <a:ea typeface="Arial"/>
                <a:cs typeface="Arial"/>
                <a:sym typeface="Arial"/>
              </a:rPr>
              <a:t>Estratégia de design</a:t>
            </a:r>
            <a:endParaRPr b="0" sz="3000" strike="noStrike">
              <a:latin typeface="Arial"/>
              <a:ea typeface="Arial"/>
              <a:cs typeface="Arial"/>
              <a:sym typeface="Arial"/>
            </a:endParaRPr>
          </a:p>
        </p:txBody>
      </p:sp>
      <p:sp>
        <p:nvSpPr>
          <p:cNvPr id="157" name="Google Shape;157;p27"/>
          <p:cNvSpPr txBox="1"/>
          <p:nvPr/>
        </p:nvSpPr>
        <p:spPr>
          <a:xfrm>
            <a:off x="1008000" y="1044000"/>
            <a:ext cx="1188000" cy="4222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800" strike="noStrike">
                <a:solidFill>
                  <a:srgbClr val="333333"/>
                </a:solidFill>
                <a:latin typeface="Arial"/>
                <a:ea typeface="Arial"/>
                <a:cs typeface="Arial"/>
                <a:sym typeface="Arial"/>
              </a:rPr>
              <a:t>TEMPO ATUAL</a:t>
            </a:r>
            <a:endParaRPr b="0" sz="800" strike="noStrike">
              <a:latin typeface="Arial"/>
              <a:ea typeface="Arial"/>
              <a:cs typeface="Arial"/>
              <a:sym typeface="Arial"/>
            </a:endParaRPr>
          </a:p>
        </p:txBody>
      </p:sp>
      <p:sp>
        <p:nvSpPr>
          <p:cNvPr id="158" name="Google Shape;158;p27"/>
          <p:cNvSpPr txBox="1"/>
          <p:nvPr/>
        </p:nvSpPr>
        <p:spPr>
          <a:xfrm>
            <a:off x="1099800" y="1383840"/>
            <a:ext cx="1095840" cy="343440"/>
          </a:xfrm>
          <a:prstGeom prst="rect">
            <a:avLst/>
          </a:prstGeom>
          <a:noFill/>
          <a:ln>
            <a:noFill/>
          </a:ln>
        </p:spPr>
        <p:txBody>
          <a:bodyPr anchorCtr="0" anchor="t" bIns="45000" lIns="90000" spcFirstLastPara="1" rIns="90000" wrap="square" tIns="45000">
            <a:noAutofit/>
          </a:bodyPr>
          <a:lstStyle/>
          <a:p>
            <a:pPr indent="0" lvl="0" marL="0" marR="0" rtl="0" algn="l">
              <a:lnSpc>
                <a:spcPct val="115000"/>
              </a:lnSpc>
              <a:spcBef>
                <a:spcPts val="0"/>
              </a:spcBef>
              <a:spcAft>
                <a:spcPts val="0"/>
              </a:spcAft>
              <a:buNone/>
            </a:pPr>
            <a:r>
              <a:rPr b="1" lang="pt-BR" sz="490" strike="noStrike">
                <a:solidFill>
                  <a:srgbClr val="EEEEEE"/>
                </a:solidFill>
                <a:latin typeface="Arial"/>
                <a:ea typeface="Arial"/>
                <a:cs typeface="Arial"/>
                <a:sym typeface="Arial"/>
              </a:rPr>
              <a:t>VALORES TECNOLÓGICOS</a:t>
            </a:r>
            <a:endParaRPr b="0" sz="490" strike="noStrike">
              <a:latin typeface="Arial"/>
              <a:ea typeface="Arial"/>
              <a:cs typeface="Arial"/>
              <a:sym typeface="Arial"/>
            </a:endParaRPr>
          </a:p>
          <a:p>
            <a:pPr indent="0" lvl="0" marL="0" marR="0" rtl="0" algn="l">
              <a:lnSpc>
                <a:spcPct val="115000"/>
              </a:lnSpc>
              <a:spcBef>
                <a:spcPts val="0"/>
              </a:spcBef>
              <a:spcAft>
                <a:spcPts val="0"/>
              </a:spcAft>
              <a:buNone/>
            </a:pPr>
            <a:r>
              <a:rPr b="0" lang="pt-BR" sz="490" strike="noStrike">
                <a:solidFill>
                  <a:srgbClr val="EEEEEE"/>
                </a:solidFill>
                <a:latin typeface="Arial"/>
                <a:ea typeface="Arial"/>
                <a:cs typeface="Arial"/>
                <a:sym typeface="Arial"/>
              </a:rPr>
              <a:t>Ambiente imersivo</a:t>
            </a:r>
            <a:endParaRPr b="0" sz="490" strike="noStrike">
              <a:latin typeface="Arial"/>
              <a:ea typeface="Arial"/>
              <a:cs typeface="Arial"/>
              <a:sym typeface="Arial"/>
            </a:endParaRPr>
          </a:p>
        </p:txBody>
      </p:sp>
      <p:sp>
        <p:nvSpPr>
          <p:cNvPr id="159" name="Google Shape;159;p27"/>
          <p:cNvSpPr txBox="1"/>
          <p:nvPr/>
        </p:nvSpPr>
        <p:spPr>
          <a:xfrm>
            <a:off x="1101600" y="1622520"/>
            <a:ext cx="1059840" cy="264960"/>
          </a:xfrm>
          <a:prstGeom prst="rect">
            <a:avLst/>
          </a:prstGeom>
          <a:noFill/>
          <a:ln>
            <a:noFill/>
          </a:ln>
        </p:spPr>
        <p:txBody>
          <a:bodyPr anchorCtr="0" anchor="t" bIns="45000" lIns="90000" spcFirstLastPara="1" rIns="90000" wrap="square" tIns="45000">
            <a:noAutofit/>
          </a:bodyPr>
          <a:lstStyle/>
          <a:p>
            <a:pPr indent="0" lvl="0" marL="0" marR="0" rtl="0" algn="l">
              <a:lnSpc>
                <a:spcPct val="115000"/>
              </a:lnSpc>
              <a:spcBef>
                <a:spcPts val="0"/>
              </a:spcBef>
              <a:spcAft>
                <a:spcPts val="0"/>
              </a:spcAft>
              <a:buNone/>
            </a:pPr>
            <a:r>
              <a:rPr b="1" lang="pt-BR" sz="490" strike="noStrike">
                <a:solidFill>
                  <a:srgbClr val="EEEEEE"/>
                </a:solidFill>
                <a:latin typeface="Arial"/>
                <a:ea typeface="Arial"/>
                <a:cs typeface="Arial"/>
                <a:sym typeface="Arial"/>
              </a:rPr>
              <a:t>VALORES ESTÉTICOS</a:t>
            </a:r>
            <a:endParaRPr b="0" sz="490" strike="noStrike">
              <a:latin typeface="Arial"/>
              <a:ea typeface="Arial"/>
              <a:cs typeface="Arial"/>
              <a:sym typeface="Arial"/>
            </a:endParaRPr>
          </a:p>
          <a:p>
            <a:pPr indent="0" lvl="0" marL="0" marR="0" rtl="0" algn="l">
              <a:lnSpc>
                <a:spcPct val="115000"/>
              </a:lnSpc>
              <a:spcBef>
                <a:spcPts val="0"/>
              </a:spcBef>
              <a:spcAft>
                <a:spcPts val="0"/>
              </a:spcAft>
              <a:buNone/>
            </a:pPr>
            <a:r>
              <a:rPr b="0" lang="pt-BR" sz="490" strike="noStrike">
                <a:solidFill>
                  <a:srgbClr val="EEEEEE"/>
                </a:solidFill>
                <a:latin typeface="Arial"/>
                <a:ea typeface="Arial"/>
                <a:cs typeface="Arial"/>
                <a:sym typeface="Arial"/>
              </a:rPr>
              <a:t>Ficção científica</a:t>
            </a:r>
            <a:endParaRPr b="0" sz="490" strike="noStrike">
              <a:latin typeface="Arial"/>
              <a:ea typeface="Arial"/>
              <a:cs typeface="Arial"/>
              <a:sym typeface="Arial"/>
            </a:endParaRPr>
          </a:p>
        </p:txBody>
      </p:sp>
      <p:sp>
        <p:nvSpPr>
          <p:cNvPr id="160" name="Google Shape;160;p27"/>
          <p:cNvSpPr txBox="1"/>
          <p:nvPr/>
        </p:nvSpPr>
        <p:spPr>
          <a:xfrm>
            <a:off x="1099800" y="1822320"/>
            <a:ext cx="1059840" cy="347040"/>
          </a:xfrm>
          <a:prstGeom prst="rect">
            <a:avLst/>
          </a:prstGeom>
          <a:noFill/>
          <a:ln>
            <a:noFill/>
          </a:ln>
        </p:spPr>
        <p:txBody>
          <a:bodyPr anchorCtr="0" anchor="t" bIns="45000" lIns="90000" spcFirstLastPara="1" rIns="90000" wrap="square" tIns="45000">
            <a:noAutofit/>
          </a:bodyPr>
          <a:lstStyle/>
          <a:p>
            <a:pPr indent="0" lvl="0" marL="0" marR="0" rtl="0" algn="l">
              <a:lnSpc>
                <a:spcPct val="115000"/>
              </a:lnSpc>
              <a:spcBef>
                <a:spcPts val="0"/>
              </a:spcBef>
              <a:spcAft>
                <a:spcPts val="0"/>
              </a:spcAft>
              <a:buNone/>
            </a:pPr>
            <a:r>
              <a:rPr b="1" lang="pt-BR" sz="490" strike="noStrike">
                <a:solidFill>
                  <a:srgbClr val="EEEEEE"/>
                </a:solidFill>
                <a:latin typeface="Arial"/>
                <a:ea typeface="Arial"/>
                <a:cs typeface="Arial"/>
                <a:sym typeface="Arial"/>
              </a:rPr>
              <a:t>VALORES CULTURAIS</a:t>
            </a:r>
            <a:endParaRPr b="0" sz="490" strike="noStrike">
              <a:latin typeface="Arial"/>
              <a:ea typeface="Arial"/>
              <a:cs typeface="Arial"/>
              <a:sym typeface="Arial"/>
            </a:endParaRPr>
          </a:p>
          <a:p>
            <a:pPr indent="0" lvl="0" marL="0" marR="0" rtl="0" algn="l">
              <a:lnSpc>
                <a:spcPct val="115000"/>
              </a:lnSpc>
              <a:spcBef>
                <a:spcPts val="0"/>
              </a:spcBef>
              <a:spcAft>
                <a:spcPts val="0"/>
              </a:spcAft>
              <a:buNone/>
            </a:pPr>
            <a:r>
              <a:rPr b="0" lang="pt-BR" sz="490" strike="noStrike">
                <a:solidFill>
                  <a:srgbClr val="EEEEEE"/>
                </a:solidFill>
                <a:latin typeface="Arial"/>
                <a:ea typeface="Arial"/>
                <a:cs typeface="Arial"/>
                <a:sym typeface="Arial"/>
              </a:rPr>
              <a:t>Uso de tecnologias em ambientes culturais</a:t>
            </a:r>
            <a:endParaRPr b="0" sz="490" strike="noStrike">
              <a:latin typeface="Arial"/>
              <a:ea typeface="Arial"/>
              <a:cs typeface="Arial"/>
              <a:sym typeface="Arial"/>
            </a:endParaRPr>
          </a:p>
        </p:txBody>
      </p:sp>
      <p:sp>
        <p:nvSpPr>
          <p:cNvPr id="161" name="Google Shape;161;p27"/>
          <p:cNvSpPr txBox="1"/>
          <p:nvPr/>
        </p:nvSpPr>
        <p:spPr>
          <a:xfrm>
            <a:off x="3432960" y="2160000"/>
            <a:ext cx="885960" cy="4222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800" strike="noStrike">
                <a:solidFill>
                  <a:srgbClr val="333333"/>
                </a:solidFill>
                <a:latin typeface="Arial"/>
                <a:ea typeface="Arial"/>
                <a:cs typeface="Arial"/>
                <a:sym typeface="Arial"/>
              </a:rPr>
              <a:t>SOLUÇÃO</a:t>
            </a:r>
            <a:endParaRPr b="0" sz="800" strike="noStrike">
              <a:latin typeface="Arial"/>
              <a:ea typeface="Arial"/>
              <a:cs typeface="Arial"/>
              <a:sym typeface="Arial"/>
            </a:endParaRPr>
          </a:p>
        </p:txBody>
      </p:sp>
      <p:sp>
        <p:nvSpPr>
          <p:cNvPr id="162" name="Google Shape;162;p27"/>
          <p:cNvSpPr txBox="1"/>
          <p:nvPr/>
        </p:nvSpPr>
        <p:spPr>
          <a:xfrm>
            <a:off x="3043440" y="2516040"/>
            <a:ext cx="1636560" cy="281520"/>
          </a:xfrm>
          <a:prstGeom prst="rect">
            <a:avLst/>
          </a:prstGeom>
          <a:noFill/>
          <a:ln>
            <a:noFill/>
          </a:ln>
        </p:spPr>
        <p:txBody>
          <a:bodyPr anchorCtr="0" anchor="t" bIns="45000" lIns="90000" spcFirstLastPara="1" rIns="90000" wrap="square" tIns="45000">
            <a:noAutofit/>
          </a:bodyPr>
          <a:lstStyle/>
          <a:p>
            <a:pPr indent="0" lvl="0" marL="0" marR="0" rtl="0" algn="l">
              <a:lnSpc>
                <a:spcPct val="115000"/>
              </a:lnSpc>
              <a:spcBef>
                <a:spcPts val="0"/>
              </a:spcBef>
              <a:spcAft>
                <a:spcPts val="0"/>
              </a:spcAft>
              <a:buNone/>
            </a:pPr>
            <a:r>
              <a:rPr b="1" lang="pt-BR" sz="490" strike="noStrike">
                <a:solidFill>
                  <a:srgbClr val="EEEEEE"/>
                </a:solidFill>
                <a:latin typeface="Arial"/>
                <a:ea typeface="Arial"/>
                <a:cs typeface="Arial"/>
                <a:sym typeface="Arial"/>
              </a:rPr>
              <a:t>EXPLORAÇÃO DA TEMÁTICA UFOLÓGICA</a:t>
            </a:r>
            <a:endParaRPr b="0" sz="490" strike="noStrike">
              <a:latin typeface="Arial"/>
              <a:ea typeface="Arial"/>
              <a:cs typeface="Arial"/>
              <a:sym typeface="Arial"/>
            </a:endParaRPr>
          </a:p>
          <a:p>
            <a:pPr indent="0" lvl="0" marL="0" marR="0" rtl="0" algn="l">
              <a:lnSpc>
                <a:spcPct val="115000"/>
              </a:lnSpc>
              <a:spcBef>
                <a:spcPts val="0"/>
              </a:spcBef>
              <a:spcAft>
                <a:spcPts val="0"/>
              </a:spcAft>
              <a:buNone/>
            </a:pPr>
            <a:r>
              <a:t/>
            </a:r>
            <a:endParaRPr b="0" sz="490" strike="noStrike">
              <a:latin typeface="Arial"/>
              <a:ea typeface="Arial"/>
              <a:cs typeface="Arial"/>
              <a:sym typeface="Arial"/>
            </a:endParaRPr>
          </a:p>
        </p:txBody>
      </p:sp>
      <p:sp>
        <p:nvSpPr>
          <p:cNvPr id="163" name="Google Shape;163;p27"/>
          <p:cNvSpPr txBox="1"/>
          <p:nvPr/>
        </p:nvSpPr>
        <p:spPr>
          <a:xfrm>
            <a:off x="3043440" y="2762280"/>
            <a:ext cx="1780560" cy="275400"/>
          </a:xfrm>
          <a:prstGeom prst="rect">
            <a:avLst/>
          </a:prstGeom>
          <a:noFill/>
          <a:ln>
            <a:noFill/>
          </a:ln>
        </p:spPr>
        <p:txBody>
          <a:bodyPr anchorCtr="0" anchor="t" bIns="45000" lIns="90000" spcFirstLastPara="1" rIns="90000" wrap="square" tIns="45000">
            <a:noAutofit/>
          </a:bodyPr>
          <a:lstStyle/>
          <a:p>
            <a:pPr indent="0" lvl="0" marL="0" marR="0" rtl="0" algn="l">
              <a:lnSpc>
                <a:spcPct val="115000"/>
              </a:lnSpc>
              <a:spcBef>
                <a:spcPts val="0"/>
              </a:spcBef>
              <a:spcAft>
                <a:spcPts val="0"/>
              </a:spcAft>
              <a:buNone/>
            </a:pPr>
            <a:r>
              <a:rPr b="1" lang="pt-BR" sz="490" strike="noStrike">
                <a:solidFill>
                  <a:srgbClr val="EEEEEE"/>
                </a:solidFill>
                <a:latin typeface="Arial"/>
                <a:ea typeface="Arial"/>
                <a:cs typeface="Arial"/>
                <a:sym typeface="Arial"/>
              </a:rPr>
              <a:t>EXPOSIÇÃO IMERSIVA EM BAIXA REALIDADE VIRTUAL</a:t>
            </a:r>
            <a:endParaRPr b="0" sz="490" strike="noStrike">
              <a:latin typeface="Arial"/>
              <a:ea typeface="Arial"/>
              <a:cs typeface="Arial"/>
              <a:sym typeface="Arial"/>
            </a:endParaRPr>
          </a:p>
        </p:txBody>
      </p:sp>
      <p:sp>
        <p:nvSpPr>
          <p:cNvPr id="164" name="Google Shape;164;p27"/>
          <p:cNvSpPr txBox="1"/>
          <p:nvPr/>
        </p:nvSpPr>
        <p:spPr>
          <a:xfrm>
            <a:off x="3044520" y="3023640"/>
            <a:ext cx="1059480" cy="183240"/>
          </a:xfrm>
          <a:prstGeom prst="rect">
            <a:avLst/>
          </a:prstGeom>
          <a:noFill/>
          <a:ln>
            <a:noFill/>
          </a:ln>
        </p:spPr>
        <p:txBody>
          <a:bodyPr anchorCtr="0" anchor="t" bIns="45000" lIns="90000" spcFirstLastPara="1" rIns="90000" wrap="square" tIns="45000">
            <a:noAutofit/>
          </a:bodyPr>
          <a:lstStyle/>
          <a:p>
            <a:pPr indent="0" lvl="0" marL="0" marR="0" rtl="0" algn="l">
              <a:lnSpc>
                <a:spcPct val="115000"/>
              </a:lnSpc>
              <a:spcBef>
                <a:spcPts val="0"/>
              </a:spcBef>
              <a:spcAft>
                <a:spcPts val="0"/>
              </a:spcAft>
              <a:buNone/>
            </a:pPr>
            <a:r>
              <a:rPr b="1" lang="pt-BR" sz="490" strike="noStrike">
                <a:solidFill>
                  <a:srgbClr val="EEEEEE"/>
                </a:solidFill>
                <a:latin typeface="Arial"/>
                <a:ea typeface="Arial"/>
                <a:cs typeface="Arial"/>
                <a:sym typeface="Arial"/>
              </a:rPr>
              <a:t>AMBIENTE IMERSIVO</a:t>
            </a:r>
            <a:endParaRPr b="0" sz="490" strike="noStrike">
              <a:latin typeface="Arial"/>
              <a:ea typeface="Arial"/>
              <a:cs typeface="Arial"/>
              <a:sym typeface="Arial"/>
            </a:endParaRPr>
          </a:p>
        </p:txBody>
      </p:sp>
      <p:sp>
        <p:nvSpPr>
          <p:cNvPr id="165" name="Google Shape;165;p27"/>
          <p:cNvSpPr txBox="1"/>
          <p:nvPr/>
        </p:nvSpPr>
        <p:spPr>
          <a:xfrm>
            <a:off x="5616000" y="3276000"/>
            <a:ext cx="1224000" cy="42192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pt-BR" sz="800" strike="noStrike">
                <a:solidFill>
                  <a:srgbClr val="333333"/>
                </a:solidFill>
                <a:latin typeface="Arial"/>
                <a:ea typeface="Arial"/>
                <a:cs typeface="Arial"/>
                <a:sym typeface="Arial"/>
              </a:rPr>
              <a:t>PÚBLICO ALVO</a:t>
            </a:r>
            <a:endParaRPr b="0" sz="800" strike="noStrike">
              <a:latin typeface="Arial"/>
              <a:ea typeface="Arial"/>
              <a:cs typeface="Arial"/>
              <a:sym typeface="Arial"/>
            </a:endParaRPr>
          </a:p>
        </p:txBody>
      </p:sp>
      <p:sp>
        <p:nvSpPr>
          <p:cNvPr id="166" name="Google Shape;166;p27"/>
          <p:cNvSpPr txBox="1"/>
          <p:nvPr/>
        </p:nvSpPr>
        <p:spPr>
          <a:xfrm>
            <a:off x="5760000" y="3672000"/>
            <a:ext cx="1059840" cy="292320"/>
          </a:xfrm>
          <a:prstGeom prst="rect">
            <a:avLst/>
          </a:prstGeom>
          <a:noFill/>
          <a:ln>
            <a:noFill/>
          </a:ln>
        </p:spPr>
        <p:txBody>
          <a:bodyPr anchorCtr="0" anchor="t" bIns="45000" lIns="90000" spcFirstLastPara="1" rIns="90000" wrap="square" tIns="45000">
            <a:noAutofit/>
          </a:bodyPr>
          <a:lstStyle/>
          <a:p>
            <a:pPr indent="0" lvl="0" marL="0" marR="0" rtl="0" algn="l">
              <a:lnSpc>
                <a:spcPct val="115000"/>
              </a:lnSpc>
              <a:spcBef>
                <a:spcPts val="0"/>
              </a:spcBef>
              <a:spcAft>
                <a:spcPts val="0"/>
              </a:spcAft>
              <a:buNone/>
            </a:pPr>
            <a:r>
              <a:rPr b="1" lang="pt-BR" sz="490" strike="noStrike">
                <a:solidFill>
                  <a:srgbClr val="EEEEEE"/>
                </a:solidFill>
                <a:latin typeface="Arial"/>
                <a:ea typeface="Arial"/>
                <a:cs typeface="Arial"/>
                <a:sym typeface="Arial"/>
              </a:rPr>
              <a:t>VALORES TECNOLÓGICOS</a:t>
            </a:r>
            <a:endParaRPr b="0" sz="490" strike="noStrike">
              <a:latin typeface="Arial"/>
              <a:ea typeface="Arial"/>
              <a:cs typeface="Arial"/>
              <a:sym typeface="Arial"/>
            </a:endParaRPr>
          </a:p>
          <a:p>
            <a:pPr indent="0" lvl="0" marL="0" marR="0" rtl="0" algn="l">
              <a:lnSpc>
                <a:spcPct val="115000"/>
              </a:lnSpc>
              <a:spcBef>
                <a:spcPts val="0"/>
              </a:spcBef>
              <a:spcAft>
                <a:spcPts val="0"/>
              </a:spcAft>
              <a:buNone/>
            </a:pPr>
            <a:r>
              <a:rPr b="0" lang="pt-BR" sz="490" strike="noStrike">
                <a:solidFill>
                  <a:srgbClr val="EEEEEE"/>
                </a:solidFill>
                <a:latin typeface="Arial"/>
                <a:ea typeface="Arial"/>
                <a:cs typeface="Arial"/>
                <a:sym typeface="Arial"/>
              </a:rPr>
              <a:t>Uso de novas tecnologias</a:t>
            </a:r>
            <a:endParaRPr b="0" sz="490" strike="noStrike">
              <a:latin typeface="Arial"/>
              <a:ea typeface="Arial"/>
              <a:cs typeface="Arial"/>
              <a:sym typeface="Arial"/>
            </a:endParaRPr>
          </a:p>
        </p:txBody>
      </p:sp>
      <p:sp>
        <p:nvSpPr>
          <p:cNvPr id="167" name="Google Shape;167;p27"/>
          <p:cNvSpPr txBox="1"/>
          <p:nvPr/>
        </p:nvSpPr>
        <p:spPr>
          <a:xfrm>
            <a:off x="5761080" y="3902040"/>
            <a:ext cx="1059840" cy="264960"/>
          </a:xfrm>
          <a:prstGeom prst="rect">
            <a:avLst/>
          </a:prstGeom>
          <a:noFill/>
          <a:ln>
            <a:noFill/>
          </a:ln>
        </p:spPr>
        <p:txBody>
          <a:bodyPr anchorCtr="0" anchor="t" bIns="45000" lIns="90000" spcFirstLastPara="1" rIns="90000" wrap="square" tIns="45000">
            <a:noAutofit/>
          </a:bodyPr>
          <a:lstStyle/>
          <a:p>
            <a:pPr indent="0" lvl="0" marL="0" marR="0" rtl="0" algn="l">
              <a:lnSpc>
                <a:spcPct val="115000"/>
              </a:lnSpc>
              <a:spcBef>
                <a:spcPts val="0"/>
              </a:spcBef>
              <a:spcAft>
                <a:spcPts val="0"/>
              </a:spcAft>
              <a:buNone/>
            </a:pPr>
            <a:r>
              <a:rPr b="1" lang="pt-BR" sz="490" strike="noStrike">
                <a:solidFill>
                  <a:srgbClr val="EEEEEE"/>
                </a:solidFill>
                <a:latin typeface="Arial"/>
                <a:ea typeface="Arial"/>
                <a:cs typeface="Arial"/>
                <a:sym typeface="Arial"/>
              </a:rPr>
              <a:t>VALORES ESTÉTICOS</a:t>
            </a:r>
            <a:endParaRPr b="0" sz="490" strike="noStrike">
              <a:latin typeface="Arial"/>
              <a:ea typeface="Arial"/>
              <a:cs typeface="Arial"/>
              <a:sym typeface="Arial"/>
            </a:endParaRPr>
          </a:p>
          <a:p>
            <a:pPr indent="0" lvl="0" marL="0" marR="0" rtl="0" algn="l">
              <a:lnSpc>
                <a:spcPct val="115000"/>
              </a:lnSpc>
              <a:spcBef>
                <a:spcPts val="0"/>
              </a:spcBef>
              <a:spcAft>
                <a:spcPts val="0"/>
              </a:spcAft>
              <a:buNone/>
            </a:pPr>
            <a:r>
              <a:rPr b="0" lang="pt-BR" sz="490" strike="noStrike">
                <a:solidFill>
                  <a:srgbClr val="EEEEEE"/>
                </a:solidFill>
                <a:latin typeface="Arial"/>
                <a:ea typeface="Arial"/>
                <a:cs typeface="Arial"/>
                <a:sym typeface="Arial"/>
              </a:rPr>
              <a:t>Interatividade</a:t>
            </a:r>
            <a:endParaRPr b="0" sz="490" strike="noStrike">
              <a:latin typeface="Arial"/>
              <a:ea typeface="Arial"/>
              <a:cs typeface="Arial"/>
              <a:sym typeface="Arial"/>
            </a:endParaRPr>
          </a:p>
        </p:txBody>
      </p:sp>
      <p:sp>
        <p:nvSpPr>
          <p:cNvPr id="168" name="Google Shape;168;p27"/>
          <p:cNvSpPr txBox="1"/>
          <p:nvPr/>
        </p:nvSpPr>
        <p:spPr>
          <a:xfrm>
            <a:off x="5761080" y="4112640"/>
            <a:ext cx="1059840" cy="264960"/>
          </a:xfrm>
          <a:prstGeom prst="rect">
            <a:avLst/>
          </a:prstGeom>
          <a:noFill/>
          <a:ln>
            <a:noFill/>
          </a:ln>
        </p:spPr>
        <p:txBody>
          <a:bodyPr anchorCtr="0" anchor="t" bIns="45000" lIns="90000" spcFirstLastPara="1" rIns="90000" wrap="square" tIns="45000">
            <a:noAutofit/>
          </a:bodyPr>
          <a:lstStyle/>
          <a:p>
            <a:pPr indent="0" lvl="0" marL="0" marR="0" rtl="0" algn="l">
              <a:lnSpc>
                <a:spcPct val="115000"/>
              </a:lnSpc>
              <a:spcBef>
                <a:spcPts val="0"/>
              </a:spcBef>
              <a:spcAft>
                <a:spcPts val="0"/>
              </a:spcAft>
              <a:buNone/>
            </a:pPr>
            <a:r>
              <a:rPr b="1" lang="pt-BR" sz="490" strike="noStrike">
                <a:solidFill>
                  <a:srgbClr val="EEEEEE"/>
                </a:solidFill>
                <a:latin typeface="Arial"/>
                <a:ea typeface="Arial"/>
                <a:cs typeface="Arial"/>
                <a:sym typeface="Arial"/>
              </a:rPr>
              <a:t>VALORES CULTURAIS</a:t>
            </a:r>
            <a:endParaRPr b="0" sz="490" strike="noStrike">
              <a:latin typeface="Arial"/>
              <a:ea typeface="Arial"/>
              <a:cs typeface="Arial"/>
              <a:sym typeface="Arial"/>
            </a:endParaRPr>
          </a:p>
          <a:p>
            <a:pPr indent="0" lvl="0" marL="0" marR="0" rtl="0" algn="l">
              <a:lnSpc>
                <a:spcPct val="115000"/>
              </a:lnSpc>
              <a:spcBef>
                <a:spcPts val="0"/>
              </a:spcBef>
              <a:spcAft>
                <a:spcPts val="0"/>
              </a:spcAft>
              <a:buNone/>
            </a:pPr>
            <a:r>
              <a:rPr b="0" lang="pt-BR" sz="490" strike="noStrike">
                <a:solidFill>
                  <a:srgbClr val="EEEEEE"/>
                </a:solidFill>
                <a:latin typeface="Arial"/>
                <a:ea typeface="Arial"/>
                <a:cs typeface="Arial"/>
                <a:sym typeface="Arial"/>
              </a:rPr>
              <a:t>Turismo e Entretenimento</a:t>
            </a:r>
            <a:endParaRPr b="0" sz="490" strike="noStrike">
              <a:latin typeface="Arial"/>
              <a:ea typeface="Arial"/>
              <a:cs typeface="Arial"/>
              <a:sym typeface="Arial"/>
            </a:endParaRPr>
          </a:p>
        </p:txBody>
      </p:sp>
      <p:sp>
        <p:nvSpPr>
          <p:cNvPr id="169" name="Google Shape;169;p27"/>
          <p:cNvSpPr txBox="1"/>
          <p:nvPr/>
        </p:nvSpPr>
        <p:spPr>
          <a:xfrm>
            <a:off x="5825520" y="1027800"/>
            <a:ext cx="1230120" cy="26208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pt-BR" sz="800" strike="noStrike">
                <a:solidFill>
                  <a:srgbClr val="333333"/>
                </a:solidFill>
                <a:latin typeface="Arial"/>
                <a:ea typeface="Arial"/>
                <a:cs typeface="Arial"/>
                <a:sym typeface="Arial"/>
              </a:rPr>
              <a:t>CLIENTE</a:t>
            </a:r>
            <a:endParaRPr b="0" sz="800" strike="noStrike">
              <a:latin typeface="Arial"/>
              <a:ea typeface="Arial"/>
              <a:cs typeface="Arial"/>
              <a:sym typeface="Arial"/>
            </a:endParaRPr>
          </a:p>
        </p:txBody>
      </p:sp>
      <p:sp>
        <p:nvSpPr>
          <p:cNvPr id="170" name="Google Shape;170;p27"/>
          <p:cNvSpPr txBox="1"/>
          <p:nvPr/>
        </p:nvSpPr>
        <p:spPr>
          <a:xfrm>
            <a:off x="5743800" y="1373400"/>
            <a:ext cx="1131840" cy="347040"/>
          </a:xfrm>
          <a:prstGeom prst="rect">
            <a:avLst/>
          </a:prstGeom>
          <a:noFill/>
          <a:ln>
            <a:noFill/>
          </a:ln>
        </p:spPr>
        <p:txBody>
          <a:bodyPr anchorCtr="0" anchor="t" bIns="45000" lIns="90000" spcFirstLastPara="1" rIns="90000" wrap="square" tIns="45000">
            <a:noAutofit/>
          </a:bodyPr>
          <a:lstStyle/>
          <a:p>
            <a:pPr indent="0" lvl="0" marL="0" marR="0" rtl="0" algn="l">
              <a:lnSpc>
                <a:spcPct val="115000"/>
              </a:lnSpc>
              <a:spcBef>
                <a:spcPts val="0"/>
              </a:spcBef>
              <a:spcAft>
                <a:spcPts val="0"/>
              </a:spcAft>
              <a:buNone/>
            </a:pPr>
            <a:r>
              <a:rPr b="1" lang="pt-BR" sz="490" strike="noStrike">
                <a:solidFill>
                  <a:srgbClr val="EEEEEE"/>
                </a:solidFill>
                <a:latin typeface="Arial"/>
                <a:ea typeface="Arial"/>
                <a:cs typeface="Arial"/>
                <a:sym typeface="Arial"/>
              </a:rPr>
              <a:t>VALORES TECNOLÓGICOS</a:t>
            </a:r>
            <a:endParaRPr b="0" sz="490" strike="noStrike">
              <a:latin typeface="Arial"/>
              <a:ea typeface="Arial"/>
              <a:cs typeface="Arial"/>
              <a:sym typeface="Arial"/>
            </a:endParaRPr>
          </a:p>
          <a:p>
            <a:pPr indent="0" lvl="0" marL="0" marR="0" rtl="0" algn="l">
              <a:lnSpc>
                <a:spcPct val="115000"/>
              </a:lnSpc>
              <a:spcBef>
                <a:spcPts val="0"/>
              </a:spcBef>
              <a:spcAft>
                <a:spcPts val="0"/>
              </a:spcAft>
              <a:buNone/>
            </a:pPr>
            <a:r>
              <a:rPr b="0" lang="pt-BR" sz="490" strike="noStrike">
                <a:solidFill>
                  <a:srgbClr val="EEEEEE"/>
                </a:solidFill>
                <a:latin typeface="Arial"/>
                <a:ea typeface="Arial"/>
                <a:cs typeface="Arial"/>
                <a:sym typeface="Arial"/>
              </a:rPr>
              <a:t>Interatividade em ambientes culturais</a:t>
            </a:r>
            <a:endParaRPr b="0" sz="490" strike="noStrike">
              <a:latin typeface="Arial"/>
              <a:ea typeface="Arial"/>
              <a:cs typeface="Arial"/>
              <a:sym typeface="Arial"/>
            </a:endParaRPr>
          </a:p>
        </p:txBody>
      </p:sp>
      <p:sp>
        <p:nvSpPr>
          <p:cNvPr id="171" name="Google Shape;171;p27"/>
          <p:cNvSpPr txBox="1"/>
          <p:nvPr/>
        </p:nvSpPr>
        <p:spPr>
          <a:xfrm>
            <a:off x="5745240" y="1619640"/>
            <a:ext cx="1059840" cy="264960"/>
          </a:xfrm>
          <a:prstGeom prst="rect">
            <a:avLst/>
          </a:prstGeom>
          <a:noFill/>
          <a:ln>
            <a:noFill/>
          </a:ln>
        </p:spPr>
        <p:txBody>
          <a:bodyPr anchorCtr="0" anchor="t" bIns="45000" lIns="90000" spcFirstLastPara="1" rIns="90000" wrap="square" tIns="45000">
            <a:noAutofit/>
          </a:bodyPr>
          <a:lstStyle/>
          <a:p>
            <a:pPr indent="0" lvl="0" marL="0" marR="0" rtl="0" algn="l">
              <a:lnSpc>
                <a:spcPct val="115000"/>
              </a:lnSpc>
              <a:spcBef>
                <a:spcPts val="0"/>
              </a:spcBef>
              <a:spcAft>
                <a:spcPts val="0"/>
              </a:spcAft>
              <a:buNone/>
            </a:pPr>
            <a:r>
              <a:rPr b="1" lang="pt-BR" sz="490" strike="noStrike">
                <a:solidFill>
                  <a:srgbClr val="EEEEEE"/>
                </a:solidFill>
                <a:latin typeface="Arial"/>
                <a:ea typeface="Arial"/>
                <a:cs typeface="Arial"/>
                <a:sym typeface="Arial"/>
              </a:rPr>
              <a:t>VALORES ESTÉTICOS</a:t>
            </a:r>
            <a:endParaRPr b="0" sz="490" strike="noStrike">
              <a:latin typeface="Arial"/>
              <a:ea typeface="Arial"/>
              <a:cs typeface="Arial"/>
              <a:sym typeface="Arial"/>
            </a:endParaRPr>
          </a:p>
          <a:p>
            <a:pPr indent="0" lvl="0" marL="0" marR="0" rtl="0" algn="l">
              <a:lnSpc>
                <a:spcPct val="115000"/>
              </a:lnSpc>
              <a:spcBef>
                <a:spcPts val="0"/>
              </a:spcBef>
              <a:spcAft>
                <a:spcPts val="0"/>
              </a:spcAft>
              <a:buNone/>
            </a:pPr>
            <a:r>
              <a:rPr b="0" lang="pt-BR" sz="490" strike="noStrike">
                <a:solidFill>
                  <a:srgbClr val="EEEEEE"/>
                </a:solidFill>
                <a:latin typeface="Arial"/>
                <a:ea typeface="Arial"/>
                <a:cs typeface="Arial"/>
                <a:sym typeface="Arial"/>
              </a:rPr>
              <a:t>Exposições culturais</a:t>
            </a:r>
            <a:endParaRPr b="0" sz="490" strike="noStrike">
              <a:latin typeface="Arial"/>
              <a:ea typeface="Arial"/>
              <a:cs typeface="Arial"/>
              <a:sym typeface="Arial"/>
            </a:endParaRPr>
          </a:p>
        </p:txBody>
      </p:sp>
      <p:sp>
        <p:nvSpPr>
          <p:cNvPr id="172" name="Google Shape;172;p27"/>
          <p:cNvSpPr txBox="1"/>
          <p:nvPr/>
        </p:nvSpPr>
        <p:spPr>
          <a:xfrm>
            <a:off x="5743800" y="1832040"/>
            <a:ext cx="1059840" cy="264960"/>
          </a:xfrm>
          <a:prstGeom prst="rect">
            <a:avLst/>
          </a:prstGeom>
          <a:noFill/>
          <a:ln>
            <a:noFill/>
          </a:ln>
        </p:spPr>
        <p:txBody>
          <a:bodyPr anchorCtr="0" anchor="t" bIns="45000" lIns="90000" spcFirstLastPara="1" rIns="90000" wrap="square" tIns="45000">
            <a:noAutofit/>
          </a:bodyPr>
          <a:lstStyle/>
          <a:p>
            <a:pPr indent="0" lvl="0" marL="0" marR="0" rtl="0" algn="l">
              <a:lnSpc>
                <a:spcPct val="115000"/>
              </a:lnSpc>
              <a:spcBef>
                <a:spcPts val="0"/>
              </a:spcBef>
              <a:spcAft>
                <a:spcPts val="0"/>
              </a:spcAft>
              <a:buNone/>
            </a:pPr>
            <a:r>
              <a:rPr b="1" lang="pt-BR" sz="490" strike="noStrike">
                <a:solidFill>
                  <a:srgbClr val="EEEEEE"/>
                </a:solidFill>
                <a:latin typeface="Arial"/>
                <a:ea typeface="Arial"/>
                <a:cs typeface="Arial"/>
                <a:sym typeface="Arial"/>
              </a:rPr>
              <a:t>VALORES CULTURAIS</a:t>
            </a:r>
            <a:endParaRPr b="0" sz="490" strike="noStrike">
              <a:latin typeface="Arial"/>
              <a:ea typeface="Arial"/>
              <a:cs typeface="Arial"/>
              <a:sym typeface="Arial"/>
            </a:endParaRPr>
          </a:p>
          <a:p>
            <a:pPr indent="0" lvl="0" marL="0" marR="0" rtl="0" algn="l">
              <a:lnSpc>
                <a:spcPct val="115000"/>
              </a:lnSpc>
              <a:spcBef>
                <a:spcPts val="0"/>
              </a:spcBef>
              <a:spcAft>
                <a:spcPts val="0"/>
              </a:spcAft>
              <a:buNone/>
            </a:pPr>
            <a:r>
              <a:rPr b="0" lang="pt-BR" sz="490" strike="noStrike">
                <a:solidFill>
                  <a:srgbClr val="EEEEEE"/>
                </a:solidFill>
                <a:latin typeface="Arial"/>
                <a:ea typeface="Arial"/>
                <a:cs typeface="Arial"/>
                <a:sym typeface="Arial"/>
              </a:rPr>
              <a:t>Cultura Quixadaense</a:t>
            </a:r>
            <a:endParaRPr b="0" sz="490" strike="noStrike">
              <a:latin typeface="Arial"/>
              <a:ea typeface="Arial"/>
              <a:cs typeface="Arial"/>
              <a:sym typeface="Arial"/>
            </a:endParaRPr>
          </a:p>
        </p:txBody>
      </p:sp>
      <p:sp>
        <p:nvSpPr>
          <p:cNvPr id="173" name="Google Shape;173;p27"/>
          <p:cNvSpPr txBox="1"/>
          <p:nvPr/>
        </p:nvSpPr>
        <p:spPr>
          <a:xfrm>
            <a:off x="3671280" y="4751640"/>
            <a:ext cx="216000" cy="216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1200" strike="noStrike">
                <a:latin typeface="Arial"/>
                <a:ea typeface="Arial"/>
                <a:cs typeface="Arial"/>
                <a:sym typeface="Arial"/>
              </a:rPr>
              <a:t>14</a:t>
            </a:r>
            <a:endParaRPr b="0" sz="1200" strike="noStrike">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C1C"/>
        </a:solidFill>
      </p:bgPr>
    </p:bg>
    <p:spTree>
      <p:nvGrpSpPr>
        <p:cNvPr id="177" name="Shape 177"/>
        <p:cNvGrpSpPr/>
        <p:nvPr/>
      </p:nvGrpSpPr>
      <p:grpSpPr>
        <a:xfrm>
          <a:off x="0" y="0"/>
          <a:ext cx="0" cy="0"/>
          <a:chOff x="0" y="0"/>
          <a:chExt cx="0" cy="0"/>
        </a:xfrm>
      </p:grpSpPr>
      <p:sp>
        <p:nvSpPr>
          <p:cNvPr id="178" name="Google Shape;178;p28"/>
          <p:cNvSpPr txBox="1"/>
          <p:nvPr/>
        </p:nvSpPr>
        <p:spPr>
          <a:xfrm>
            <a:off x="467640" y="359640"/>
            <a:ext cx="6732000" cy="8161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3000" strike="noStrike">
                <a:latin typeface="Arial"/>
                <a:ea typeface="Arial"/>
                <a:cs typeface="Arial"/>
                <a:sym typeface="Arial"/>
              </a:rPr>
              <a:t>Conceito de criação</a:t>
            </a:r>
            <a:endParaRPr b="0" sz="3000" strike="noStrike">
              <a:latin typeface="Arial"/>
              <a:ea typeface="Arial"/>
              <a:cs typeface="Arial"/>
              <a:sym typeface="Arial"/>
            </a:endParaRPr>
          </a:p>
        </p:txBody>
      </p:sp>
      <p:sp>
        <p:nvSpPr>
          <p:cNvPr id="179" name="Google Shape;179;p28"/>
          <p:cNvSpPr txBox="1"/>
          <p:nvPr/>
        </p:nvSpPr>
        <p:spPr>
          <a:xfrm>
            <a:off x="3671280" y="4751640"/>
            <a:ext cx="216000" cy="216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1200" strike="noStrike">
                <a:latin typeface="Arial"/>
                <a:ea typeface="Arial"/>
                <a:cs typeface="Arial"/>
                <a:sym typeface="Arial"/>
              </a:rPr>
              <a:t>15</a:t>
            </a:r>
            <a:endParaRPr b="0" sz="1200" strike="noStrike">
              <a:latin typeface="Arial"/>
              <a:ea typeface="Arial"/>
              <a:cs typeface="Arial"/>
              <a:sym typeface="Arial"/>
            </a:endParaRPr>
          </a:p>
        </p:txBody>
      </p:sp>
      <p:sp>
        <p:nvSpPr>
          <p:cNvPr id="180" name="Google Shape;180;p28"/>
          <p:cNvSpPr txBox="1"/>
          <p:nvPr/>
        </p:nvSpPr>
        <p:spPr>
          <a:xfrm>
            <a:off x="576000" y="2166840"/>
            <a:ext cx="5688000" cy="110592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pt-BR" sz="1600" strike="noStrike">
                <a:latin typeface="Arial"/>
                <a:ea typeface="Arial"/>
                <a:cs typeface="Arial"/>
                <a:sym typeface="Arial"/>
              </a:rPr>
              <a:t>“Experiência imersiva em primeira pessoa de como são os supostos contatos imediatos relatados em Quixadá.”</a:t>
            </a:r>
            <a:endParaRPr b="0" sz="1600" strike="noStrike">
              <a:latin typeface="Arial"/>
              <a:ea typeface="Arial"/>
              <a:cs typeface="Arial"/>
              <a:sym typeface="Arial"/>
            </a:endParaRPr>
          </a:p>
          <a:p>
            <a:pPr indent="0" lvl="0" marL="0" marR="0" rtl="0" algn="l">
              <a:spcBef>
                <a:spcPts val="0"/>
              </a:spcBef>
              <a:spcAft>
                <a:spcPts val="0"/>
              </a:spcAft>
              <a:buNone/>
            </a:pPr>
            <a:r>
              <a:t/>
            </a:r>
            <a:endParaRPr b="0" sz="1600" strike="noStrike">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C1C"/>
        </a:solidFill>
      </p:bgPr>
    </p:bg>
    <p:spTree>
      <p:nvGrpSpPr>
        <p:cNvPr id="184" name="Shape 184"/>
        <p:cNvGrpSpPr/>
        <p:nvPr/>
      </p:nvGrpSpPr>
      <p:grpSpPr>
        <a:xfrm>
          <a:off x="0" y="0"/>
          <a:ext cx="0" cy="0"/>
          <a:chOff x="0" y="0"/>
          <a:chExt cx="0" cy="0"/>
        </a:xfrm>
      </p:grpSpPr>
      <p:sp>
        <p:nvSpPr>
          <p:cNvPr id="185" name="Google Shape;185;p29"/>
          <p:cNvSpPr txBox="1"/>
          <p:nvPr/>
        </p:nvSpPr>
        <p:spPr>
          <a:xfrm>
            <a:off x="467640" y="359640"/>
            <a:ext cx="6732000" cy="8161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3000" strike="noStrike">
                <a:latin typeface="Arial"/>
                <a:ea typeface="Arial"/>
                <a:cs typeface="Arial"/>
                <a:sym typeface="Arial"/>
              </a:rPr>
              <a:t>produto</a:t>
            </a:r>
            <a:endParaRPr b="0" sz="3000" strike="noStrike">
              <a:latin typeface="Arial"/>
              <a:ea typeface="Arial"/>
              <a:cs typeface="Arial"/>
              <a:sym typeface="Arial"/>
            </a:endParaRPr>
          </a:p>
        </p:txBody>
      </p:sp>
      <p:sp>
        <p:nvSpPr>
          <p:cNvPr id="186" name="Google Shape;186;p29"/>
          <p:cNvSpPr txBox="1"/>
          <p:nvPr/>
        </p:nvSpPr>
        <p:spPr>
          <a:xfrm>
            <a:off x="3671280" y="4751640"/>
            <a:ext cx="216000" cy="216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1200" strike="noStrike">
                <a:latin typeface="Arial"/>
                <a:ea typeface="Arial"/>
                <a:cs typeface="Arial"/>
                <a:sym typeface="Arial"/>
              </a:rPr>
              <a:t>16</a:t>
            </a:r>
            <a:endParaRPr b="0" sz="1200" strike="noStrike">
              <a:latin typeface="Arial"/>
              <a:ea typeface="Arial"/>
              <a:cs typeface="Arial"/>
              <a:sym typeface="Arial"/>
            </a:endParaRPr>
          </a:p>
        </p:txBody>
      </p:sp>
      <p:sp>
        <p:nvSpPr>
          <p:cNvPr id="187" name="Google Shape;187;p29"/>
          <p:cNvSpPr txBox="1"/>
          <p:nvPr/>
        </p:nvSpPr>
        <p:spPr>
          <a:xfrm>
            <a:off x="572760" y="1015200"/>
            <a:ext cx="4824360" cy="346356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b="0" lang="pt-BR" sz="1100" strike="noStrike">
                <a:latin typeface="Arial"/>
                <a:ea typeface="Arial"/>
                <a:cs typeface="Arial"/>
                <a:sym typeface="Arial"/>
              </a:rPr>
              <a:t>O projeto Contato é uma exposição imersiva que usa realidade virtual para explorar a temática ufológica quixadaense, promovendo a interatividade em ambientes culturais através do uso de novas tecnologias digitais.</a:t>
            </a:r>
            <a:endParaRPr b="0" sz="1100" strike="noStrike">
              <a:latin typeface="Arial"/>
              <a:ea typeface="Arial"/>
              <a:cs typeface="Arial"/>
              <a:sym typeface="Arial"/>
            </a:endParaRPr>
          </a:p>
          <a:p>
            <a:pPr indent="0" lvl="0" marL="0" marR="0" rtl="0" algn="just">
              <a:spcBef>
                <a:spcPts val="0"/>
              </a:spcBef>
              <a:spcAft>
                <a:spcPts val="0"/>
              </a:spcAft>
              <a:buNone/>
            </a:pPr>
            <a:r>
              <a:t/>
            </a:r>
            <a:endParaRPr b="0" sz="1100" strike="noStrike">
              <a:latin typeface="Arial"/>
              <a:ea typeface="Arial"/>
              <a:cs typeface="Arial"/>
              <a:sym typeface="Arial"/>
            </a:endParaRPr>
          </a:p>
          <a:p>
            <a:pPr indent="0" lvl="0" marL="0" marR="0" rtl="0" algn="l">
              <a:spcBef>
                <a:spcPts val="0"/>
              </a:spcBef>
              <a:spcAft>
                <a:spcPts val="0"/>
              </a:spcAft>
              <a:buNone/>
            </a:pPr>
            <a:r>
              <a:t/>
            </a:r>
            <a:endParaRPr b="0" sz="1100" strike="noStrike">
              <a:latin typeface="Arial"/>
              <a:ea typeface="Arial"/>
              <a:cs typeface="Arial"/>
              <a:sym typeface="Arial"/>
            </a:endParaRPr>
          </a:p>
          <a:p>
            <a:pPr indent="0" lvl="0" marL="0" marR="0" rtl="0" algn="l">
              <a:spcBef>
                <a:spcPts val="0"/>
              </a:spcBef>
              <a:spcAft>
                <a:spcPts val="0"/>
              </a:spcAft>
              <a:buNone/>
            </a:pPr>
            <a:r>
              <a:t/>
            </a:r>
            <a:endParaRPr b="0" sz="1100" strike="noStrike">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C1C"/>
        </a:solidFill>
      </p:bgPr>
    </p:bg>
    <p:spTree>
      <p:nvGrpSpPr>
        <p:cNvPr id="191" name="Shape 191"/>
        <p:cNvGrpSpPr/>
        <p:nvPr/>
      </p:nvGrpSpPr>
      <p:grpSpPr>
        <a:xfrm>
          <a:off x="0" y="0"/>
          <a:ext cx="0" cy="0"/>
          <a:chOff x="0" y="0"/>
          <a:chExt cx="0" cy="0"/>
        </a:xfrm>
      </p:grpSpPr>
      <p:sp>
        <p:nvSpPr>
          <p:cNvPr id="192" name="Google Shape;192;p30"/>
          <p:cNvSpPr txBox="1"/>
          <p:nvPr/>
        </p:nvSpPr>
        <p:spPr>
          <a:xfrm>
            <a:off x="467640" y="359640"/>
            <a:ext cx="6732000" cy="8161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3000" strike="noStrike">
                <a:latin typeface="Arial"/>
                <a:ea typeface="Arial"/>
                <a:cs typeface="Arial"/>
                <a:sym typeface="Arial"/>
              </a:rPr>
              <a:t>Marca</a:t>
            </a:r>
            <a:endParaRPr b="0" sz="3000" strike="noStrike">
              <a:latin typeface="Arial"/>
              <a:ea typeface="Arial"/>
              <a:cs typeface="Arial"/>
              <a:sym typeface="Arial"/>
            </a:endParaRPr>
          </a:p>
        </p:txBody>
      </p:sp>
      <p:sp>
        <p:nvSpPr>
          <p:cNvPr id="193" name="Google Shape;193;p30"/>
          <p:cNvSpPr txBox="1"/>
          <p:nvPr/>
        </p:nvSpPr>
        <p:spPr>
          <a:xfrm>
            <a:off x="3671280" y="4751640"/>
            <a:ext cx="216000" cy="216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1200" strike="noStrike">
                <a:latin typeface="Arial"/>
                <a:ea typeface="Arial"/>
                <a:cs typeface="Arial"/>
                <a:sym typeface="Arial"/>
              </a:rPr>
              <a:t>17</a:t>
            </a:r>
            <a:endParaRPr b="0" sz="1200" strike="noStrike">
              <a:latin typeface="Arial"/>
              <a:ea typeface="Arial"/>
              <a:cs typeface="Arial"/>
              <a:sym typeface="Arial"/>
            </a:endParaRPr>
          </a:p>
        </p:txBody>
      </p:sp>
      <p:sp>
        <p:nvSpPr>
          <p:cNvPr id="194" name="Google Shape;194;p30"/>
          <p:cNvSpPr txBox="1"/>
          <p:nvPr/>
        </p:nvSpPr>
        <p:spPr>
          <a:xfrm>
            <a:off x="572760" y="1015200"/>
            <a:ext cx="6483240" cy="346356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b="0" lang="pt-BR" sz="1100" strike="noStrike">
                <a:latin typeface="Arial"/>
                <a:ea typeface="Arial"/>
                <a:cs typeface="Arial"/>
                <a:sym typeface="Arial"/>
              </a:rPr>
              <a:t>“Contato” vem de “contato imediato”, um termo da ufologia que significa o encontro entre seres humanos e seres extraterrestres. A logomarca é escrita com a fonte Space Age, que com suas formas circulares arrojadas dão impressão de futurismo e um apelo intergalático.</a:t>
            </a:r>
            <a:endParaRPr b="0" sz="1100" strike="noStrike">
              <a:latin typeface="Arial"/>
              <a:ea typeface="Arial"/>
              <a:cs typeface="Arial"/>
              <a:sym typeface="Arial"/>
            </a:endParaRPr>
          </a:p>
          <a:p>
            <a:pPr indent="0" lvl="0" marL="0" marR="0" rtl="0" algn="l">
              <a:spcBef>
                <a:spcPts val="0"/>
              </a:spcBef>
              <a:spcAft>
                <a:spcPts val="0"/>
              </a:spcAft>
              <a:buNone/>
            </a:pPr>
            <a:r>
              <a:t/>
            </a:r>
            <a:endParaRPr b="0" sz="1100" strike="noStrike">
              <a:latin typeface="Arial"/>
              <a:ea typeface="Arial"/>
              <a:cs typeface="Arial"/>
              <a:sym typeface="Arial"/>
            </a:endParaRPr>
          </a:p>
          <a:p>
            <a:pPr indent="0" lvl="0" marL="0" marR="0" rtl="0" algn="l">
              <a:spcBef>
                <a:spcPts val="0"/>
              </a:spcBef>
              <a:spcAft>
                <a:spcPts val="0"/>
              </a:spcAft>
              <a:buNone/>
            </a:pPr>
            <a:r>
              <a:t/>
            </a:r>
            <a:endParaRPr b="0" sz="1100" strike="noStrike">
              <a:latin typeface="Arial"/>
              <a:ea typeface="Arial"/>
              <a:cs typeface="Arial"/>
              <a:sym typeface="Arial"/>
            </a:endParaRPr>
          </a:p>
        </p:txBody>
      </p:sp>
      <p:sp>
        <p:nvSpPr>
          <p:cNvPr id="195" name="Google Shape;195;p30"/>
          <p:cNvSpPr txBox="1"/>
          <p:nvPr/>
        </p:nvSpPr>
        <p:spPr>
          <a:xfrm>
            <a:off x="1242720" y="2136240"/>
            <a:ext cx="5129280" cy="10461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6600" strike="noStrike">
                <a:latin typeface="Arial"/>
                <a:ea typeface="Arial"/>
                <a:cs typeface="Arial"/>
                <a:sym typeface="Arial"/>
              </a:rPr>
              <a:t>CONTATO</a:t>
            </a:r>
            <a:endParaRPr b="0" sz="6600" strike="noStrike">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C1C"/>
        </a:solidFill>
      </p:bgPr>
    </p:bg>
    <p:spTree>
      <p:nvGrpSpPr>
        <p:cNvPr id="199" name="Shape 199"/>
        <p:cNvGrpSpPr/>
        <p:nvPr/>
      </p:nvGrpSpPr>
      <p:grpSpPr>
        <a:xfrm>
          <a:off x="0" y="0"/>
          <a:ext cx="0" cy="0"/>
          <a:chOff x="0" y="0"/>
          <a:chExt cx="0" cy="0"/>
        </a:xfrm>
      </p:grpSpPr>
      <p:sp>
        <p:nvSpPr>
          <p:cNvPr id="200" name="Google Shape;200;p31"/>
          <p:cNvSpPr txBox="1"/>
          <p:nvPr/>
        </p:nvSpPr>
        <p:spPr>
          <a:xfrm>
            <a:off x="467640" y="359640"/>
            <a:ext cx="6732000" cy="8161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3000" strike="noStrike">
                <a:latin typeface="Arial"/>
                <a:ea typeface="Arial"/>
                <a:cs typeface="Arial"/>
                <a:sym typeface="Arial"/>
              </a:rPr>
              <a:t>Paleta de cores</a:t>
            </a:r>
            <a:endParaRPr b="0" sz="3000" strike="noStrike">
              <a:latin typeface="Arial"/>
              <a:ea typeface="Arial"/>
              <a:cs typeface="Arial"/>
              <a:sym typeface="Arial"/>
            </a:endParaRPr>
          </a:p>
        </p:txBody>
      </p:sp>
      <p:sp>
        <p:nvSpPr>
          <p:cNvPr id="201" name="Google Shape;201;p31"/>
          <p:cNvSpPr txBox="1"/>
          <p:nvPr/>
        </p:nvSpPr>
        <p:spPr>
          <a:xfrm>
            <a:off x="3671280" y="4751640"/>
            <a:ext cx="216000" cy="216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1200" strike="noStrike">
                <a:latin typeface="Arial"/>
                <a:ea typeface="Arial"/>
                <a:cs typeface="Arial"/>
                <a:sym typeface="Arial"/>
              </a:rPr>
              <a:t>18</a:t>
            </a:r>
            <a:endParaRPr b="0" sz="1200" strike="noStrike">
              <a:latin typeface="Arial"/>
              <a:ea typeface="Arial"/>
              <a:cs typeface="Arial"/>
              <a:sym typeface="Arial"/>
            </a:endParaRPr>
          </a:p>
        </p:txBody>
      </p:sp>
      <p:sp>
        <p:nvSpPr>
          <p:cNvPr id="202" name="Google Shape;202;p31"/>
          <p:cNvSpPr txBox="1"/>
          <p:nvPr/>
        </p:nvSpPr>
        <p:spPr>
          <a:xfrm>
            <a:off x="575280" y="1007280"/>
            <a:ext cx="5904720" cy="106992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b="0" lang="pt-BR" sz="1100" strike="noStrike">
                <a:latin typeface="Arial"/>
                <a:ea typeface="Arial"/>
                <a:cs typeface="Arial"/>
                <a:sym typeface="Arial"/>
              </a:rPr>
              <a:t>As tonalidades escolhidas são cinzas foscos, um claro e outro escuro. Eles representam a luz celeste e a matéria escura do universo que juntas compõem o espaço e a infinidade de sua dimensão cósmica. No aspecto semiótico, essas duas cores são quali-signos da noite, o mesmo contexto em que se se passa o enredo da experiência imersiva do projeto.</a:t>
            </a:r>
            <a:endParaRPr b="0" sz="1100" strike="noStrike">
              <a:latin typeface="Arial"/>
              <a:ea typeface="Arial"/>
              <a:cs typeface="Arial"/>
              <a:sym typeface="Arial"/>
            </a:endParaRPr>
          </a:p>
          <a:p>
            <a:pPr indent="0" lvl="0" marL="0" marR="0" rtl="0" algn="l">
              <a:spcBef>
                <a:spcPts val="0"/>
              </a:spcBef>
              <a:spcAft>
                <a:spcPts val="0"/>
              </a:spcAft>
              <a:buNone/>
            </a:pPr>
            <a:r>
              <a:t/>
            </a:r>
            <a:endParaRPr b="0" sz="1100" strike="noStrike">
              <a:latin typeface="Arial"/>
              <a:ea typeface="Arial"/>
              <a:cs typeface="Arial"/>
              <a:sym typeface="Arial"/>
            </a:endParaRPr>
          </a:p>
        </p:txBody>
      </p:sp>
      <p:pic>
        <p:nvPicPr>
          <p:cNvPr id="203" name="Google Shape;203;p31"/>
          <p:cNvPicPr preferRelativeResize="0"/>
          <p:nvPr/>
        </p:nvPicPr>
        <p:blipFill rotWithShape="1">
          <a:blip r:embed="rId3">
            <a:alphaModFix/>
          </a:blip>
          <a:srcRect b="0" l="0" r="0" t="0"/>
          <a:stretch/>
        </p:blipFill>
        <p:spPr>
          <a:xfrm>
            <a:off x="1312920" y="2348280"/>
            <a:ext cx="4967640" cy="1634760"/>
          </a:xfrm>
          <a:prstGeom prst="rect">
            <a:avLst/>
          </a:prstGeom>
          <a:noFill/>
          <a:ln>
            <a:noFill/>
          </a:ln>
        </p:spPr>
      </p:pic>
      <p:sp>
        <p:nvSpPr>
          <p:cNvPr id="204" name="Google Shape;204;p31"/>
          <p:cNvSpPr txBox="1"/>
          <p:nvPr/>
        </p:nvSpPr>
        <p:spPr>
          <a:xfrm>
            <a:off x="2844360" y="2341080"/>
            <a:ext cx="1492560" cy="799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pt-BR" sz="1200" strike="noStrike">
                <a:latin typeface="Arial"/>
                <a:ea typeface="Arial"/>
                <a:cs typeface="Arial"/>
                <a:sym typeface="Arial"/>
              </a:rPr>
              <a:t>R:</a:t>
            </a:r>
            <a:r>
              <a:rPr b="0" lang="pt-BR" sz="1200" strike="noStrike">
                <a:latin typeface="Arial"/>
                <a:ea typeface="Arial"/>
                <a:cs typeface="Arial"/>
                <a:sym typeface="Arial"/>
              </a:rPr>
              <a:t> 230</a:t>
            </a:r>
            <a:endParaRPr b="0" sz="1200" strike="noStrike">
              <a:latin typeface="Arial"/>
              <a:ea typeface="Arial"/>
              <a:cs typeface="Arial"/>
              <a:sym typeface="Arial"/>
            </a:endParaRPr>
          </a:p>
          <a:p>
            <a:pPr indent="0" lvl="0" marL="0" marR="0" rtl="0" algn="l">
              <a:spcBef>
                <a:spcPts val="0"/>
              </a:spcBef>
              <a:spcAft>
                <a:spcPts val="0"/>
              </a:spcAft>
              <a:buNone/>
            </a:pPr>
            <a:r>
              <a:rPr b="0" lang="pt-BR" sz="1200" strike="noStrike">
                <a:latin typeface="Arial"/>
                <a:ea typeface="Arial"/>
                <a:cs typeface="Arial"/>
                <a:sym typeface="Arial"/>
              </a:rPr>
              <a:t>  </a:t>
            </a:r>
            <a:r>
              <a:rPr b="1" lang="pt-BR" sz="1200" strike="noStrike">
                <a:latin typeface="Arial"/>
                <a:ea typeface="Arial"/>
                <a:cs typeface="Arial"/>
                <a:sym typeface="Arial"/>
              </a:rPr>
              <a:t>G:</a:t>
            </a:r>
            <a:r>
              <a:rPr b="0" lang="pt-BR" sz="1200" strike="noStrike">
                <a:latin typeface="Arial"/>
                <a:ea typeface="Arial"/>
                <a:cs typeface="Arial"/>
                <a:sym typeface="Arial"/>
              </a:rPr>
              <a:t> 229</a:t>
            </a:r>
            <a:endParaRPr b="0" sz="1200" strike="noStrike">
              <a:latin typeface="Arial"/>
              <a:ea typeface="Arial"/>
              <a:cs typeface="Arial"/>
              <a:sym typeface="Arial"/>
            </a:endParaRPr>
          </a:p>
          <a:p>
            <a:pPr indent="0" lvl="0" marL="0" marR="0" rtl="0" algn="l">
              <a:spcBef>
                <a:spcPts val="0"/>
              </a:spcBef>
              <a:spcAft>
                <a:spcPts val="0"/>
              </a:spcAft>
              <a:buNone/>
            </a:pPr>
            <a:r>
              <a:rPr b="0" lang="pt-BR" sz="1200" strike="noStrike">
                <a:latin typeface="Arial"/>
                <a:ea typeface="Arial"/>
                <a:cs typeface="Arial"/>
                <a:sym typeface="Arial"/>
              </a:rPr>
              <a:t>     </a:t>
            </a:r>
            <a:r>
              <a:rPr b="1" lang="pt-BR" sz="1200" strike="noStrike">
                <a:latin typeface="Arial"/>
                <a:ea typeface="Arial"/>
                <a:cs typeface="Arial"/>
                <a:sym typeface="Arial"/>
              </a:rPr>
              <a:t>B:</a:t>
            </a:r>
            <a:r>
              <a:rPr b="0" lang="pt-BR" sz="1200" strike="noStrike">
                <a:latin typeface="Arial"/>
                <a:ea typeface="Arial"/>
                <a:cs typeface="Arial"/>
                <a:sym typeface="Arial"/>
              </a:rPr>
              <a:t> 229</a:t>
            </a:r>
            <a:endParaRPr b="0" sz="1200" strike="noStrike">
              <a:latin typeface="Arial"/>
              <a:ea typeface="Arial"/>
              <a:cs typeface="Arial"/>
              <a:sym typeface="Arial"/>
            </a:endParaRPr>
          </a:p>
        </p:txBody>
      </p:sp>
      <p:sp>
        <p:nvSpPr>
          <p:cNvPr id="205" name="Google Shape;205;p31"/>
          <p:cNvSpPr txBox="1"/>
          <p:nvPr/>
        </p:nvSpPr>
        <p:spPr>
          <a:xfrm>
            <a:off x="611640" y="3120480"/>
            <a:ext cx="1368000" cy="104256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pt-BR" sz="1600" strike="noStrike">
                <a:latin typeface="Arial"/>
                <a:ea typeface="Arial"/>
                <a:cs typeface="Arial"/>
                <a:sym typeface="Arial"/>
              </a:rPr>
              <a:t>     </a:t>
            </a:r>
            <a:r>
              <a:rPr b="1" lang="pt-BR" sz="1200" strike="noStrike">
                <a:latin typeface="Arial"/>
                <a:ea typeface="Arial"/>
                <a:cs typeface="Arial"/>
                <a:sym typeface="Arial"/>
              </a:rPr>
              <a:t>C:</a:t>
            </a:r>
            <a:r>
              <a:rPr b="0" lang="pt-BR" sz="1200" strike="noStrike">
                <a:latin typeface="Arial"/>
                <a:ea typeface="Arial"/>
                <a:cs typeface="Arial"/>
                <a:sym typeface="Arial"/>
              </a:rPr>
              <a:t>8</a:t>
            </a:r>
            <a:endParaRPr b="0" sz="1200" strike="noStrike">
              <a:latin typeface="Arial"/>
              <a:ea typeface="Arial"/>
              <a:cs typeface="Arial"/>
              <a:sym typeface="Arial"/>
            </a:endParaRPr>
          </a:p>
          <a:p>
            <a:pPr indent="0" lvl="0" marL="0" marR="0" rtl="0" algn="l">
              <a:spcBef>
                <a:spcPts val="0"/>
              </a:spcBef>
              <a:spcAft>
                <a:spcPts val="0"/>
              </a:spcAft>
              <a:buNone/>
            </a:pPr>
            <a:r>
              <a:rPr b="0" lang="pt-BR" sz="1200" strike="noStrike">
                <a:latin typeface="Arial"/>
                <a:ea typeface="Arial"/>
                <a:cs typeface="Arial"/>
                <a:sym typeface="Arial"/>
              </a:rPr>
              <a:t>  </a:t>
            </a:r>
            <a:r>
              <a:rPr b="1" lang="pt-BR" sz="1200" strike="noStrike">
                <a:latin typeface="Arial"/>
                <a:ea typeface="Arial"/>
                <a:cs typeface="Arial"/>
                <a:sym typeface="Arial"/>
              </a:rPr>
              <a:t>    M:</a:t>
            </a:r>
            <a:r>
              <a:rPr b="0" lang="pt-BR" sz="1200" strike="noStrike">
                <a:latin typeface="Arial"/>
                <a:ea typeface="Arial"/>
                <a:cs typeface="Arial"/>
                <a:sym typeface="Arial"/>
              </a:rPr>
              <a:t>6</a:t>
            </a:r>
            <a:endParaRPr b="0" sz="1200" strike="noStrike">
              <a:latin typeface="Arial"/>
              <a:ea typeface="Arial"/>
              <a:cs typeface="Arial"/>
              <a:sym typeface="Arial"/>
            </a:endParaRPr>
          </a:p>
          <a:p>
            <a:pPr indent="0" lvl="0" marL="0" marR="0" rtl="0" algn="l">
              <a:spcBef>
                <a:spcPts val="0"/>
              </a:spcBef>
              <a:spcAft>
                <a:spcPts val="0"/>
              </a:spcAft>
              <a:buNone/>
            </a:pPr>
            <a:r>
              <a:rPr b="0" lang="pt-BR" sz="1200" strike="noStrike">
                <a:latin typeface="Arial"/>
                <a:ea typeface="Arial"/>
                <a:cs typeface="Arial"/>
                <a:sym typeface="Arial"/>
              </a:rPr>
              <a:t>         </a:t>
            </a:r>
            <a:r>
              <a:rPr b="1" lang="pt-BR" sz="1200" strike="noStrike">
                <a:latin typeface="Arial"/>
                <a:ea typeface="Arial"/>
                <a:cs typeface="Arial"/>
                <a:sym typeface="Arial"/>
              </a:rPr>
              <a:t>Y:</a:t>
            </a:r>
            <a:r>
              <a:rPr b="0" lang="pt-BR" sz="1200" strike="noStrike">
                <a:latin typeface="Arial"/>
                <a:ea typeface="Arial"/>
                <a:cs typeface="Arial"/>
                <a:sym typeface="Arial"/>
              </a:rPr>
              <a:t>7 </a:t>
            </a:r>
            <a:endParaRPr b="0" sz="1200" strike="noStrike">
              <a:latin typeface="Arial"/>
              <a:ea typeface="Arial"/>
              <a:cs typeface="Arial"/>
              <a:sym typeface="Arial"/>
            </a:endParaRPr>
          </a:p>
          <a:p>
            <a:pPr indent="0" lvl="0" marL="0" marR="0" rtl="0" algn="l">
              <a:spcBef>
                <a:spcPts val="0"/>
              </a:spcBef>
              <a:spcAft>
                <a:spcPts val="0"/>
              </a:spcAft>
              <a:buNone/>
            </a:pPr>
            <a:r>
              <a:rPr b="0" lang="pt-BR" sz="1200" strike="noStrike">
                <a:latin typeface="Arial"/>
                <a:ea typeface="Arial"/>
                <a:cs typeface="Arial"/>
                <a:sym typeface="Arial"/>
              </a:rPr>
              <a:t>	   </a:t>
            </a:r>
            <a:r>
              <a:rPr b="1" lang="pt-BR" sz="1200" strike="noStrike">
                <a:latin typeface="Arial"/>
                <a:ea typeface="Arial"/>
                <a:cs typeface="Arial"/>
                <a:sym typeface="Arial"/>
              </a:rPr>
              <a:t>K:</a:t>
            </a:r>
            <a:r>
              <a:rPr b="0" lang="pt-BR" sz="1200" strike="noStrike">
                <a:latin typeface="Arial"/>
                <a:ea typeface="Arial"/>
                <a:cs typeface="Arial"/>
                <a:sym typeface="Arial"/>
              </a:rPr>
              <a:t>0</a:t>
            </a:r>
            <a:endParaRPr b="0" sz="1200" strike="noStrike">
              <a:latin typeface="Arial"/>
              <a:ea typeface="Arial"/>
              <a:cs typeface="Arial"/>
              <a:sym typeface="Arial"/>
            </a:endParaRPr>
          </a:p>
        </p:txBody>
      </p:sp>
      <p:sp>
        <p:nvSpPr>
          <p:cNvPr id="206" name="Google Shape;206;p31"/>
          <p:cNvSpPr txBox="1"/>
          <p:nvPr/>
        </p:nvSpPr>
        <p:spPr>
          <a:xfrm>
            <a:off x="1672560" y="2996280"/>
            <a:ext cx="1163880" cy="603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1300" strike="noStrike">
                <a:solidFill>
                  <a:srgbClr val="111111"/>
                </a:solidFill>
                <a:latin typeface="Arial"/>
                <a:ea typeface="Arial"/>
                <a:cs typeface="Arial"/>
                <a:sym typeface="Arial"/>
              </a:rPr>
              <a:t>#e6e5e5</a:t>
            </a:r>
            <a:endParaRPr b="0" sz="1300" strike="noStrike">
              <a:latin typeface="Arial"/>
              <a:ea typeface="Arial"/>
              <a:cs typeface="Arial"/>
              <a:sym typeface="Arial"/>
            </a:endParaRPr>
          </a:p>
        </p:txBody>
      </p:sp>
      <p:sp>
        <p:nvSpPr>
          <p:cNvPr id="207" name="Google Shape;207;p31"/>
          <p:cNvSpPr txBox="1"/>
          <p:nvPr/>
        </p:nvSpPr>
        <p:spPr>
          <a:xfrm>
            <a:off x="5940720" y="2339640"/>
            <a:ext cx="1492560" cy="7992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pt-BR" sz="1200" strike="noStrike">
                <a:latin typeface="Arial"/>
                <a:ea typeface="Arial"/>
                <a:cs typeface="Arial"/>
                <a:sym typeface="Arial"/>
              </a:rPr>
              <a:t>R:</a:t>
            </a:r>
            <a:r>
              <a:rPr b="0" lang="pt-BR" sz="1200" strike="noStrike">
                <a:latin typeface="Arial"/>
                <a:ea typeface="Arial"/>
                <a:cs typeface="Arial"/>
                <a:sym typeface="Arial"/>
              </a:rPr>
              <a:t> 23</a:t>
            </a:r>
            <a:endParaRPr b="0" sz="1200" strike="noStrike">
              <a:latin typeface="Arial"/>
              <a:ea typeface="Arial"/>
              <a:cs typeface="Arial"/>
              <a:sym typeface="Arial"/>
            </a:endParaRPr>
          </a:p>
          <a:p>
            <a:pPr indent="0" lvl="0" marL="0" marR="0" rtl="0" algn="l">
              <a:spcBef>
                <a:spcPts val="0"/>
              </a:spcBef>
              <a:spcAft>
                <a:spcPts val="0"/>
              </a:spcAft>
              <a:buNone/>
            </a:pPr>
            <a:r>
              <a:rPr b="0" lang="pt-BR" sz="1200" strike="noStrike">
                <a:latin typeface="Arial"/>
                <a:ea typeface="Arial"/>
                <a:cs typeface="Arial"/>
                <a:sym typeface="Arial"/>
              </a:rPr>
              <a:t>  </a:t>
            </a:r>
            <a:r>
              <a:rPr b="1" lang="pt-BR" sz="1200" strike="noStrike">
                <a:latin typeface="Arial"/>
                <a:ea typeface="Arial"/>
                <a:cs typeface="Arial"/>
                <a:sym typeface="Arial"/>
              </a:rPr>
              <a:t>G:</a:t>
            </a:r>
            <a:r>
              <a:rPr b="0" lang="pt-BR" sz="1200" strike="noStrike">
                <a:latin typeface="Arial"/>
                <a:ea typeface="Arial"/>
                <a:cs typeface="Arial"/>
                <a:sym typeface="Arial"/>
              </a:rPr>
              <a:t> 23</a:t>
            </a:r>
            <a:endParaRPr b="0" sz="1200" strike="noStrike">
              <a:latin typeface="Arial"/>
              <a:ea typeface="Arial"/>
              <a:cs typeface="Arial"/>
              <a:sym typeface="Arial"/>
            </a:endParaRPr>
          </a:p>
          <a:p>
            <a:pPr indent="0" lvl="0" marL="0" marR="0" rtl="0" algn="l">
              <a:spcBef>
                <a:spcPts val="0"/>
              </a:spcBef>
              <a:spcAft>
                <a:spcPts val="0"/>
              </a:spcAft>
              <a:buNone/>
            </a:pPr>
            <a:r>
              <a:rPr b="0" lang="pt-BR" sz="1200" strike="noStrike">
                <a:latin typeface="Arial"/>
                <a:ea typeface="Arial"/>
                <a:cs typeface="Arial"/>
                <a:sym typeface="Arial"/>
              </a:rPr>
              <a:t>     </a:t>
            </a:r>
            <a:r>
              <a:rPr b="1" lang="pt-BR" sz="1200" strike="noStrike">
                <a:latin typeface="Arial"/>
                <a:ea typeface="Arial"/>
                <a:cs typeface="Arial"/>
                <a:sym typeface="Arial"/>
              </a:rPr>
              <a:t>B:</a:t>
            </a:r>
            <a:r>
              <a:rPr b="0" lang="pt-BR" sz="1200" strike="noStrike">
                <a:latin typeface="Arial"/>
                <a:ea typeface="Arial"/>
                <a:cs typeface="Arial"/>
                <a:sym typeface="Arial"/>
              </a:rPr>
              <a:t> 23</a:t>
            </a:r>
            <a:endParaRPr b="0" sz="1200" strike="noStrike">
              <a:latin typeface="Arial"/>
              <a:ea typeface="Arial"/>
              <a:cs typeface="Arial"/>
              <a:sym typeface="Arial"/>
            </a:endParaRPr>
          </a:p>
        </p:txBody>
      </p:sp>
      <p:sp>
        <p:nvSpPr>
          <p:cNvPr id="208" name="Google Shape;208;p31"/>
          <p:cNvSpPr txBox="1"/>
          <p:nvPr/>
        </p:nvSpPr>
        <p:spPr>
          <a:xfrm>
            <a:off x="3616920" y="3139200"/>
            <a:ext cx="1368000" cy="127584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pt-BR" sz="1600" strike="noStrike">
                <a:latin typeface="Arial"/>
                <a:ea typeface="Arial"/>
                <a:cs typeface="Arial"/>
                <a:sym typeface="Arial"/>
              </a:rPr>
              <a:t>     </a:t>
            </a:r>
            <a:r>
              <a:rPr b="1" lang="pt-BR" sz="1200" strike="noStrike">
                <a:latin typeface="Arial"/>
                <a:ea typeface="Arial"/>
                <a:cs typeface="Arial"/>
                <a:sym typeface="Arial"/>
              </a:rPr>
              <a:t>C:</a:t>
            </a:r>
            <a:r>
              <a:rPr b="0" lang="pt-BR" sz="1200" strike="noStrike">
                <a:latin typeface="Arial"/>
                <a:ea typeface="Arial"/>
                <a:cs typeface="Arial"/>
                <a:sym typeface="Arial"/>
              </a:rPr>
              <a:t>59</a:t>
            </a:r>
            <a:endParaRPr b="0" sz="1200" strike="noStrike">
              <a:latin typeface="Arial"/>
              <a:ea typeface="Arial"/>
              <a:cs typeface="Arial"/>
              <a:sym typeface="Arial"/>
            </a:endParaRPr>
          </a:p>
          <a:p>
            <a:pPr indent="0" lvl="0" marL="0" marR="0" rtl="0" algn="l">
              <a:spcBef>
                <a:spcPts val="0"/>
              </a:spcBef>
              <a:spcAft>
                <a:spcPts val="0"/>
              </a:spcAft>
              <a:buNone/>
            </a:pPr>
            <a:r>
              <a:rPr b="0" lang="pt-BR" sz="1200" strike="noStrike">
                <a:latin typeface="Arial"/>
                <a:ea typeface="Arial"/>
                <a:cs typeface="Arial"/>
                <a:sym typeface="Arial"/>
              </a:rPr>
              <a:t>  </a:t>
            </a:r>
            <a:r>
              <a:rPr b="1" lang="pt-BR" sz="1200" strike="noStrike">
                <a:latin typeface="Arial"/>
                <a:ea typeface="Arial"/>
                <a:cs typeface="Arial"/>
                <a:sym typeface="Arial"/>
              </a:rPr>
              <a:t>    M:</a:t>
            </a:r>
            <a:r>
              <a:rPr b="0" lang="pt-BR" sz="1200" strike="noStrike">
                <a:latin typeface="Arial"/>
                <a:ea typeface="Arial"/>
                <a:cs typeface="Arial"/>
                <a:sym typeface="Arial"/>
              </a:rPr>
              <a:t>50</a:t>
            </a:r>
            <a:endParaRPr b="0" sz="1200" strike="noStrike">
              <a:latin typeface="Arial"/>
              <a:ea typeface="Arial"/>
              <a:cs typeface="Arial"/>
              <a:sym typeface="Arial"/>
            </a:endParaRPr>
          </a:p>
          <a:p>
            <a:pPr indent="0" lvl="0" marL="0" marR="0" rtl="0" algn="l">
              <a:spcBef>
                <a:spcPts val="0"/>
              </a:spcBef>
              <a:spcAft>
                <a:spcPts val="0"/>
              </a:spcAft>
              <a:buNone/>
            </a:pPr>
            <a:r>
              <a:rPr b="0" lang="pt-BR" sz="1200" strike="noStrike">
                <a:latin typeface="Arial"/>
                <a:ea typeface="Arial"/>
                <a:cs typeface="Arial"/>
                <a:sym typeface="Arial"/>
              </a:rPr>
              <a:t>         </a:t>
            </a:r>
            <a:r>
              <a:rPr b="1" lang="pt-BR" sz="1200" strike="noStrike">
                <a:latin typeface="Arial"/>
                <a:ea typeface="Arial"/>
                <a:cs typeface="Arial"/>
                <a:sym typeface="Arial"/>
              </a:rPr>
              <a:t>Y:</a:t>
            </a:r>
            <a:r>
              <a:rPr b="0" lang="pt-BR" sz="1200" strike="noStrike">
                <a:latin typeface="Arial"/>
                <a:ea typeface="Arial"/>
                <a:cs typeface="Arial"/>
                <a:sym typeface="Arial"/>
              </a:rPr>
              <a:t>45 </a:t>
            </a:r>
            <a:endParaRPr b="0" sz="1200" strike="noStrike">
              <a:latin typeface="Arial"/>
              <a:ea typeface="Arial"/>
              <a:cs typeface="Arial"/>
              <a:sym typeface="Arial"/>
            </a:endParaRPr>
          </a:p>
          <a:p>
            <a:pPr indent="0" lvl="0" marL="0" marR="0" rtl="0" algn="l">
              <a:spcBef>
                <a:spcPts val="0"/>
              </a:spcBef>
              <a:spcAft>
                <a:spcPts val="0"/>
              </a:spcAft>
              <a:buNone/>
            </a:pPr>
            <a:r>
              <a:rPr b="0" lang="pt-BR" sz="1200" strike="noStrike">
                <a:latin typeface="Arial"/>
                <a:ea typeface="Arial"/>
                <a:cs typeface="Arial"/>
                <a:sym typeface="Arial"/>
              </a:rPr>
              <a:t>	   </a:t>
            </a:r>
            <a:r>
              <a:rPr b="1" lang="pt-BR" sz="1200" strike="noStrike">
                <a:latin typeface="Arial"/>
                <a:ea typeface="Arial"/>
                <a:cs typeface="Arial"/>
                <a:sym typeface="Arial"/>
              </a:rPr>
              <a:t>K:</a:t>
            </a:r>
            <a:r>
              <a:rPr b="0" lang="pt-BR" sz="1200" strike="noStrike">
                <a:latin typeface="Arial"/>
                <a:ea typeface="Arial"/>
                <a:cs typeface="Arial"/>
                <a:sym typeface="Arial"/>
              </a:rPr>
              <a:t>86</a:t>
            </a:r>
            <a:endParaRPr b="0" sz="1200" strike="noStrike">
              <a:latin typeface="Arial"/>
              <a:ea typeface="Arial"/>
              <a:cs typeface="Arial"/>
              <a:sym typeface="Arial"/>
            </a:endParaRPr>
          </a:p>
        </p:txBody>
      </p:sp>
      <p:sp>
        <p:nvSpPr>
          <p:cNvPr id="209" name="Google Shape;209;p31"/>
          <p:cNvSpPr txBox="1"/>
          <p:nvPr/>
        </p:nvSpPr>
        <p:spPr>
          <a:xfrm>
            <a:off x="4769280" y="2996640"/>
            <a:ext cx="1163880" cy="351360"/>
          </a:xfrm>
          <a:prstGeom prst="rect">
            <a:avLst/>
          </a:prstGeom>
          <a:noFill/>
          <a:ln>
            <a:noFill/>
          </a:ln>
        </p:spPr>
        <p:txBody>
          <a:bodyPr anchorCtr="0" anchor="t" bIns="45000" lIns="90000" spcFirstLastPara="1" rIns="90000" wrap="square" tIns="45000">
            <a:noAutofit/>
          </a:bodyPr>
          <a:lstStyle/>
          <a:p>
            <a:pPr indent="0" lvl="0" marL="0" marR="0" rtl="0" algn="ctr">
              <a:spcBef>
                <a:spcPts val="0"/>
              </a:spcBef>
              <a:spcAft>
                <a:spcPts val="0"/>
              </a:spcAft>
              <a:buNone/>
            </a:pPr>
            <a:r>
              <a:rPr b="0" lang="pt-BR" sz="1300" strike="noStrike">
                <a:solidFill>
                  <a:srgbClr val="EEEEEE"/>
                </a:solidFill>
                <a:latin typeface="Arial"/>
                <a:ea typeface="Arial"/>
                <a:cs typeface="Arial"/>
                <a:sym typeface="Arial"/>
              </a:rPr>
              <a:t>#171717</a:t>
            </a:r>
            <a:endParaRPr b="0" sz="1300" strike="noStrike">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C1C"/>
        </a:solidFill>
      </p:bgPr>
    </p:bg>
    <p:spTree>
      <p:nvGrpSpPr>
        <p:cNvPr id="213" name="Shape 213"/>
        <p:cNvGrpSpPr/>
        <p:nvPr/>
      </p:nvGrpSpPr>
      <p:grpSpPr>
        <a:xfrm>
          <a:off x="0" y="0"/>
          <a:ext cx="0" cy="0"/>
          <a:chOff x="0" y="0"/>
          <a:chExt cx="0" cy="0"/>
        </a:xfrm>
      </p:grpSpPr>
      <p:sp>
        <p:nvSpPr>
          <p:cNvPr id="214" name="Google Shape;214;p32"/>
          <p:cNvSpPr txBox="1"/>
          <p:nvPr/>
        </p:nvSpPr>
        <p:spPr>
          <a:xfrm>
            <a:off x="467640" y="359640"/>
            <a:ext cx="6732000" cy="8161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3000" strike="noStrike">
                <a:latin typeface="Arial"/>
                <a:ea typeface="Arial"/>
                <a:cs typeface="Arial"/>
                <a:sym typeface="Arial"/>
              </a:rPr>
              <a:t>tipografia</a:t>
            </a:r>
            <a:endParaRPr b="0" sz="3000" strike="noStrike">
              <a:latin typeface="Arial"/>
              <a:ea typeface="Arial"/>
              <a:cs typeface="Arial"/>
              <a:sym typeface="Arial"/>
            </a:endParaRPr>
          </a:p>
        </p:txBody>
      </p:sp>
      <p:sp>
        <p:nvSpPr>
          <p:cNvPr id="215" name="Google Shape;215;p32"/>
          <p:cNvSpPr txBox="1"/>
          <p:nvPr/>
        </p:nvSpPr>
        <p:spPr>
          <a:xfrm>
            <a:off x="3671280" y="4751640"/>
            <a:ext cx="216000" cy="216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1200" strike="noStrike">
                <a:latin typeface="Arial"/>
                <a:ea typeface="Arial"/>
                <a:cs typeface="Arial"/>
                <a:sym typeface="Arial"/>
              </a:rPr>
              <a:t>19</a:t>
            </a:r>
            <a:endParaRPr b="0" sz="1200" strike="noStrike">
              <a:latin typeface="Arial"/>
              <a:ea typeface="Arial"/>
              <a:cs typeface="Arial"/>
              <a:sym typeface="Arial"/>
            </a:endParaRPr>
          </a:p>
        </p:txBody>
      </p:sp>
      <p:sp>
        <p:nvSpPr>
          <p:cNvPr id="216" name="Google Shape;216;p32"/>
          <p:cNvSpPr txBox="1"/>
          <p:nvPr/>
        </p:nvSpPr>
        <p:spPr>
          <a:xfrm>
            <a:off x="574920" y="1007640"/>
            <a:ext cx="5401080" cy="3837960"/>
          </a:xfrm>
          <a:prstGeom prst="rect">
            <a:avLst/>
          </a:prstGeom>
          <a:noFill/>
          <a:ln>
            <a:noFill/>
          </a:ln>
        </p:spPr>
        <p:txBody>
          <a:bodyPr anchorCtr="0" anchor="t" bIns="0" lIns="0" spcFirstLastPara="1" rIns="0" wrap="square" tIns="0">
            <a:noAutofit/>
          </a:bodyPr>
          <a:lstStyle/>
          <a:p>
            <a:pPr indent="0" lvl="0" marL="0" marR="0" rtl="0" algn="just">
              <a:lnSpc>
                <a:spcPct val="115000"/>
              </a:lnSpc>
              <a:spcBef>
                <a:spcPts val="0"/>
              </a:spcBef>
              <a:spcAft>
                <a:spcPts val="0"/>
              </a:spcAft>
              <a:buNone/>
            </a:pPr>
            <a:r>
              <a:rPr b="0" lang="pt-BR" sz="1100" strike="noStrike">
                <a:latin typeface="Arial"/>
                <a:ea typeface="Arial"/>
                <a:cs typeface="Arial"/>
                <a:sym typeface="Arial"/>
              </a:rPr>
              <a:t>A fonte </a:t>
            </a:r>
            <a:r>
              <a:rPr b="0" i="1" lang="pt-BR" sz="1100" strike="noStrike">
                <a:latin typeface="Arial"/>
                <a:ea typeface="Arial"/>
                <a:cs typeface="Arial"/>
                <a:sym typeface="Arial"/>
              </a:rPr>
              <a:t>Space Age </a:t>
            </a:r>
            <a:r>
              <a:rPr b="0" lang="pt-BR" sz="1100" strike="noStrike">
                <a:latin typeface="Arial"/>
                <a:ea typeface="Arial"/>
                <a:cs typeface="Arial"/>
                <a:sym typeface="Arial"/>
              </a:rPr>
              <a:t> é baseada em formas da tecnologia contemporânea, tem um aspecto moderno e uma pegada de espacialidade, na qual se encaixa no aspecto cósmico ficcional presente em nosso projeto. Em relação a fonte de apoio, a </a:t>
            </a:r>
            <a:r>
              <a:rPr b="0" i="1" lang="pt-BR" sz="1100" strike="noStrike">
                <a:latin typeface="Arial"/>
                <a:ea typeface="Arial"/>
                <a:cs typeface="Arial"/>
                <a:sym typeface="Arial"/>
              </a:rPr>
              <a:t>Oxanium </a:t>
            </a:r>
            <a:r>
              <a:rPr b="0" lang="pt-BR" sz="1100" strike="noStrike">
                <a:latin typeface="Arial"/>
                <a:ea typeface="Arial"/>
                <a:cs typeface="Arial"/>
                <a:sym typeface="Arial"/>
              </a:rPr>
              <a:t>possui traços assimétricos na qual detalham sua composição e facilitam a leiturabilidade.</a:t>
            </a:r>
            <a:endParaRPr b="0" sz="1100"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sz="1100" strike="noStrike">
              <a:latin typeface="Arial"/>
              <a:ea typeface="Arial"/>
              <a:cs typeface="Arial"/>
              <a:sym typeface="Arial"/>
            </a:endParaRPr>
          </a:p>
          <a:p>
            <a:pPr indent="0" lvl="0" marL="0" marR="0" rtl="0" algn="just">
              <a:lnSpc>
                <a:spcPct val="115000"/>
              </a:lnSpc>
              <a:spcBef>
                <a:spcPts val="0"/>
              </a:spcBef>
              <a:spcAft>
                <a:spcPts val="0"/>
              </a:spcAft>
              <a:buNone/>
            </a:pPr>
            <a:r>
              <a:rPr b="0" lang="pt-BR" sz="1800" strike="noStrike">
                <a:latin typeface="Arial"/>
                <a:ea typeface="Arial"/>
                <a:cs typeface="Arial"/>
                <a:sym typeface="Arial"/>
              </a:rPr>
              <a:t>Space Age</a:t>
            </a:r>
            <a:endParaRPr b="0" sz="1800" strike="noStrike">
              <a:latin typeface="Arial"/>
              <a:ea typeface="Arial"/>
              <a:cs typeface="Arial"/>
              <a:sym typeface="Arial"/>
            </a:endParaRPr>
          </a:p>
          <a:p>
            <a:pPr indent="0" lvl="0" marL="0" marR="0" rtl="0" algn="just">
              <a:lnSpc>
                <a:spcPct val="115000"/>
              </a:lnSpc>
              <a:spcBef>
                <a:spcPts val="0"/>
              </a:spcBef>
              <a:spcAft>
                <a:spcPts val="0"/>
              </a:spcAft>
              <a:buNone/>
            </a:pPr>
            <a:r>
              <a:rPr b="0" lang="pt-BR" sz="1800" strike="noStrike">
                <a:latin typeface="Arial"/>
                <a:ea typeface="Arial"/>
                <a:cs typeface="Arial"/>
                <a:sym typeface="Arial"/>
              </a:rPr>
              <a:t>AÀBCDEFGHIJKLMNOPQRSTUVWXYZábcçdêfhijklmnopqrstuvwxyz&amp;%#@*+=/¨°[]{}&lt;&gt;.,:;|\””_?!()0123456789</a:t>
            </a:r>
            <a:endParaRPr b="0" sz="1800"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sz="1800" strike="noStrike">
              <a:latin typeface="Arial"/>
              <a:ea typeface="Arial"/>
              <a:cs typeface="Arial"/>
              <a:sym typeface="Arial"/>
            </a:endParaRPr>
          </a:p>
          <a:p>
            <a:pPr indent="0" lvl="0" marL="0" marR="0" rtl="0" algn="just">
              <a:lnSpc>
                <a:spcPct val="115000"/>
              </a:lnSpc>
              <a:spcBef>
                <a:spcPts val="0"/>
              </a:spcBef>
              <a:spcAft>
                <a:spcPts val="0"/>
              </a:spcAft>
              <a:buNone/>
            </a:pPr>
            <a:r>
              <a:rPr b="0" lang="pt-BR" sz="1800" strike="noStrike">
                <a:latin typeface="Arial"/>
                <a:ea typeface="Arial"/>
                <a:cs typeface="Arial"/>
                <a:sym typeface="Arial"/>
              </a:rPr>
              <a:t>Oxanium</a:t>
            </a:r>
            <a:endParaRPr b="0" sz="1800" strike="noStrike">
              <a:latin typeface="Arial"/>
              <a:ea typeface="Arial"/>
              <a:cs typeface="Arial"/>
              <a:sym typeface="Arial"/>
            </a:endParaRPr>
          </a:p>
          <a:p>
            <a:pPr indent="0" lvl="0" marL="0" marR="0" rtl="0" algn="just">
              <a:spcBef>
                <a:spcPts val="0"/>
              </a:spcBef>
              <a:spcAft>
                <a:spcPts val="0"/>
              </a:spcAft>
              <a:buNone/>
            </a:pPr>
            <a:r>
              <a:rPr b="0" lang="pt-BR" sz="1800" strike="noStrike">
                <a:latin typeface="Arial"/>
                <a:ea typeface="Arial"/>
                <a:cs typeface="Arial"/>
                <a:sym typeface="Arial"/>
              </a:rPr>
              <a:t>AÀBCDEFGHIJKLMNOPQRSTUVWXYZábcçdêfghijklmnopqrstuvwxyz&amp;%#@*+=/¨°[]{}&lt;&gt;.,:;|\””_?!()0123456789</a:t>
            </a:r>
            <a:endParaRPr b="0" sz="1800" strike="noStrike">
              <a:latin typeface="Arial"/>
              <a:ea typeface="Arial"/>
              <a:cs typeface="Arial"/>
              <a:sym typeface="Arial"/>
            </a:endParaRPr>
          </a:p>
          <a:p>
            <a:pPr indent="0" lvl="0" marL="0" marR="0" rtl="0" algn="just">
              <a:spcBef>
                <a:spcPts val="0"/>
              </a:spcBef>
              <a:spcAft>
                <a:spcPts val="0"/>
              </a:spcAft>
              <a:buNone/>
            </a:pPr>
            <a:r>
              <a:t/>
            </a:r>
            <a:endParaRPr b="0" sz="1800" strike="noStrike">
              <a:latin typeface="Arial"/>
              <a:ea typeface="Arial"/>
              <a:cs typeface="Arial"/>
              <a:sym typeface="Arial"/>
            </a:endParaRPr>
          </a:p>
          <a:p>
            <a:pPr indent="0" lvl="0" marL="0" marR="0" rtl="0" algn="l">
              <a:spcBef>
                <a:spcPts val="0"/>
              </a:spcBef>
              <a:spcAft>
                <a:spcPts val="0"/>
              </a:spcAft>
              <a:buNone/>
            </a:pPr>
            <a:r>
              <a:t/>
            </a:r>
            <a:endParaRPr b="0" sz="1800" strike="noStrik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67" name="Shape 67"/>
        <p:cNvGrpSpPr/>
        <p:nvPr/>
      </p:nvGrpSpPr>
      <p:grpSpPr>
        <a:xfrm>
          <a:off x="0" y="0"/>
          <a:ext cx="0" cy="0"/>
          <a:chOff x="0" y="0"/>
          <a:chExt cx="0" cy="0"/>
        </a:xfrm>
      </p:grpSpPr>
      <p:sp>
        <p:nvSpPr>
          <p:cNvPr id="68" name="Google Shape;68;p15"/>
          <p:cNvSpPr txBox="1"/>
          <p:nvPr/>
        </p:nvSpPr>
        <p:spPr>
          <a:xfrm>
            <a:off x="3671640" y="3093120"/>
            <a:ext cx="3455640" cy="186876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i="0" lang="pt-BR" sz="2200" u="none" cap="none" strike="noStrike">
                <a:latin typeface="Arial"/>
                <a:ea typeface="Arial"/>
                <a:cs typeface="Arial"/>
                <a:sym typeface="Arial"/>
              </a:rPr>
              <a:t>FELIPE NOBRE</a:t>
            </a:r>
            <a:br>
              <a:rPr b="0" i="0" lang="pt-BR" sz="1800" u="none" cap="none" strike="noStrike"/>
            </a:br>
            <a:r>
              <a:rPr b="1" i="0" lang="pt-BR" sz="2200" u="none" cap="none" strike="noStrike">
                <a:latin typeface="Arial"/>
                <a:ea typeface="Arial"/>
                <a:cs typeface="Arial"/>
                <a:sym typeface="Arial"/>
              </a:rPr>
              <a:t>MATEUS EMANUEL</a:t>
            </a:r>
            <a:br>
              <a:rPr b="0" i="0" lang="pt-BR" sz="1800" u="none" cap="none" strike="noStrike"/>
            </a:br>
            <a:r>
              <a:rPr b="1" i="0" lang="pt-BR" sz="2200" u="none" cap="none" strike="noStrike">
                <a:latin typeface="Arial"/>
                <a:ea typeface="Arial"/>
                <a:cs typeface="Arial"/>
                <a:sym typeface="Arial"/>
              </a:rPr>
              <a:t>MÁRCIO GLEIDSON</a:t>
            </a:r>
            <a:br>
              <a:rPr b="0" i="0" lang="pt-BR" sz="1800" u="none" cap="none" strike="noStrike"/>
            </a:br>
            <a:r>
              <a:rPr b="1" i="0" lang="pt-BR" sz="2200" u="none" cap="none" strike="noStrike">
                <a:latin typeface="Arial"/>
                <a:ea typeface="Arial"/>
                <a:cs typeface="Arial"/>
                <a:sym typeface="Arial"/>
              </a:rPr>
              <a:t>PEDRO VICTOR</a:t>
            </a:r>
            <a:br>
              <a:rPr b="0" i="0" lang="pt-BR" sz="1800" u="none" cap="none" strike="noStrike"/>
            </a:br>
            <a:r>
              <a:rPr b="1" i="0" lang="pt-BR" sz="2200" u="none" cap="none" strike="noStrike">
                <a:latin typeface="Arial"/>
                <a:ea typeface="Arial"/>
                <a:cs typeface="Arial"/>
                <a:sym typeface="Arial"/>
              </a:rPr>
              <a:t>SAMUEL FABIÁN</a:t>
            </a:r>
            <a:endParaRPr b="0" sz="2200" strike="noStrike">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220" name="Shape 220"/>
        <p:cNvGrpSpPr/>
        <p:nvPr/>
      </p:nvGrpSpPr>
      <p:grpSpPr>
        <a:xfrm>
          <a:off x="0" y="0"/>
          <a:ext cx="0" cy="0"/>
          <a:chOff x="0" y="0"/>
          <a:chExt cx="0" cy="0"/>
        </a:xfrm>
      </p:grpSpPr>
      <p:sp>
        <p:nvSpPr>
          <p:cNvPr id="221" name="Google Shape;221;p33"/>
          <p:cNvSpPr txBox="1"/>
          <p:nvPr/>
        </p:nvSpPr>
        <p:spPr>
          <a:xfrm>
            <a:off x="863640" y="1933200"/>
            <a:ext cx="5832000" cy="1172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4400" strike="noStrike">
                <a:latin typeface="Arial"/>
                <a:ea typeface="Arial"/>
                <a:cs typeface="Arial"/>
                <a:sym typeface="Arial"/>
              </a:rPr>
              <a:t>Projetos específicos</a:t>
            </a:r>
            <a:endParaRPr b="0" sz="4400" strike="noStrike">
              <a:latin typeface="Arial"/>
              <a:ea typeface="Arial"/>
              <a:cs typeface="Arial"/>
              <a:sym typeface="Arial"/>
            </a:endParaRPr>
          </a:p>
        </p:txBody>
      </p:sp>
      <p:pic>
        <p:nvPicPr>
          <p:cNvPr id="222" name="Google Shape;222;p33"/>
          <p:cNvPicPr preferRelativeResize="0"/>
          <p:nvPr/>
        </p:nvPicPr>
        <p:blipFill rotWithShape="1">
          <a:blip r:embed="rId3">
            <a:alphaModFix/>
          </a:blip>
          <a:srcRect b="0" l="0" r="0" t="0"/>
          <a:stretch/>
        </p:blipFill>
        <p:spPr>
          <a:xfrm>
            <a:off x="-1831680" y="-1007640"/>
            <a:ext cx="5432040" cy="526896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C1C"/>
        </a:solidFill>
      </p:bgPr>
    </p:bg>
    <p:spTree>
      <p:nvGrpSpPr>
        <p:cNvPr id="226" name="Shape 226"/>
        <p:cNvGrpSpPr/>
        <p:nvPr/>
      </p:nvGrpSpPr>
      <p:grpSpPr>
        <a:xfrm>
          <a:off x="0" y="0"/>
          <a:ext cx="0" cy="0"/>
          <a:chOff x="0" y="0"/>
          <a:chExt cx="0" cy="0"/>
        </a:xfrm>
      </p:grpSpPr>
      <p:sp>
        <p:nvSpPr>
          <p:cNvPr id="227" name="Google Shape;227;p34"/>
          <p:cNvSpPr txBox="1"/>
          <p:nvPr/>
        </p:nvSpPr>
        <p:spPr>
          <a:xfrm>
            <a:off x="467640" y="359640"/>
            <a:ext cx="6732000" cy="8161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3000" strike="noStrike">
                <a:latin typeface="Arial"/>
                <a:ea typeface="Arial"/>
                <a:cs typeface="Arial"/>
                <a:sym typeface="Arial"/>
              </a:rPr>
              <a:t>Projeto de informação</a:t>
            </a:r>
            <a:endParaRPr b="0" sz="3000" strike="noStrike">
              <a:latin typeface="Arial"/>
              <a:ea typeface="Arial"/>
              <a:cs typeface="Arial"/>
              <a:sym typeface="Arial"/>
            </a:endParaRPr>
          </a:p>
        </p:txBody>
      </p:sp>
      <p:sp>
        <p:nvSpPr>
          <p:cNvPr id="228" name="Google Shape;228;p34"/>
          <p:cNvSpPr txBox="1"/>
          <p:nvPr/>
        </p:nvSpPr>
        <p:spPr>
          <a:xfrm>
            <a:off x="3671280" y="4751640"/>
            <a:ext cx="216000" cy="216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1200" strike="noStrike">
                <a:latin typeface="Arial"/>
                <a:ea typeface="Arial"/>
                <a:cs typeface="Arial"/>
                <a:sym typeface="Arial"/>
              </a:rPr>
              <a:t>21</a:t>
            </a:r>
            <a:endParaRPr b="0" sz="1200" strike="noStrike">
              <a:latin typeface="Arial"/>
              <a:ea typeface="Arial"/>
              <a:cs typeface="Arial"/>
              <a:sym typeface="Arial"/>
            </a:endParaRPr>
          </a:p>
        </p:txBody>
      </p:sp>
      <p:pic>
        <p:nvPicPr>
          <p:cNvPr id="229" name="Google Shape;229;p34"/>
          <p:cNvPicPr preferRelativeResize="0"/>
          <p:nvPr/>
        </p:nvPicPr>
        <p:blipFill rotWithShape="1">
          <a:blip r:embed="rId3">
            <a:alphaModFix/>
          </a:blip>
          <a:srcRect b="0" l="0" r="0" t="0"/>
          <a:stretch/>
        </p:blipFill>
        <p:spPr>
          <a:xfrm>
            <a:off x="575640" y="1007640"/>
            <a:ext cx="6424200" cy="360036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C1C"/>
        </a:solidFill>
      </p:bgPr>
    </p:bg>
    <p:spTree>
      <p:nvGrpSpPr>
        <p:cNvPr id="233" name="Shape 233"/>
        <p:cNvGrpSpPr/>
        <p:nvPr/>
      </p:nvGrpSpPr>
      <p:grpSpPr>
        <a:xfrm>
          <a:off x="0" y="0"/>
          <a:ext cx="0" cy="0"/>
          <a:chOff x="0" y="0"/>
          <a:chExt cx="0" cy="0"/>
        </a:xfrm>
      </p:grpSpPr>
      <p:sp>
        <p:nvSpPr>
          <p:cNvPr id="234" name="Google Shape;234;p35"/>
          <p:cNvSpPr txBox="1"/>
          <p:nvPr/>
        </p:nvSpPr>
        <p:spPr>
          <a:xfrm>
            <a:off x="467640" y="359640"/>
            <a:ext cx="6732000" cy="8161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3000" strike="noStrike">
                <a:latin typeface="Arial"/>
                <a:ea typeface="Arial"/>
                <a:cs typeface="Arial"/>
                <a:sym typeface="Arial"/>
              </a:rPr>
              <a:t>Projeto de navegação</a:t>
            </a:r>
            <a:endParaRPr b="0" sz="3000" strike="noStrike">
              <a:latin typeface="Arial"/>
              <a:ea typeface="Arial"/>
              <a:cs typeface="Arial"/>
              <a:sym typeface="Arial"/>
            </a:endParaRPr>
          </a:p>
        </p:txBody>
      </p:sp>
      <p:sp>
        <p:nvSpPr>
          <p:cNvPr id="235" name="Google Shape;235;p35"/>
          <p:cNvSpPr txBox="1"/>
          <p:nvPr/>
        </p:nvSpPr>
        <p:spPr>
          <a:xfrm>
            <a:off x="3671280" y="4751640"/>
            <a:ext cx="216000" cy="216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1200" strike="noStrike">
                <a:latin typeface="Arial"/>
                <a:ea typeface="Arial"/>
                <a:cs typeface="Arial"/>
                <a:sym typeface="Arial"/>
              </a:rPr>
              <a:t>22</a:t>
            </a:r>
            <a:endParaRPr b="0" sz="1200" strike="noStrike">
              <a:latin typeface="Arial"/>
              <a:ea typeface="Arial"/>
              <a:cs typeface="Arial"/>
              <a:sym typeface="Arial"/>
            </a:endParaRPr>
          </a:p>
        </p:txBody>
      </p:sp>
      <p:pic>
        <p:nvPicPr>
          <p:cNvPr id="236" name="Google Shape;236;p35"/>
          <p:cNvPicPr preferRelativeResize="0"/>
          <p:nvPr/>
        </p:nvPicPr>
        <p:blipFill rotWithShape="1">
          <a:blip r:embed="rId3">
            <a:alphaModFix/>
          </a:blip>
          <a:srcRect b="0" l="0" r="0" t="0"/>
          <a:stretch/>
        </p:blipFill>
        <p:spPr>
          <a:xfrm>
            <a:off x="575640" y="2667960"/>
            <a:ext cx="3148560" cy="1796040"/>
          </a:xfrm>
          <a:prstGeom prst="rect">
            <a:avLst/>
          </a:prstGeom>
          <a:noFill/>
          <a:ln>
            <a:noFill/>
          </a:ln>
        </p:spPr>
      </p:pic>
      <p:pic>
        <p:nvPicPr>
          <p:cNvPr id="237" name="Google Shape;237;p35"/>
          <p:cNvPicPr preferRelativeResize="0"/>
          <p:nvPr/>
        </p:nvPicPr>
        <p:blipFill rotWithShape="1">
          <a:blip r:embed="rId4">
            <a:alphaModFix/>
          </a:blip>
          <a:srcRect b="0" l="0" r="0" t="0"/>
          <a:stretch/>
        </p:blipFill>
        <p:spPr>
          <a:xfrm>
            <a:off x="575640" y="1007640"/>
            <a:ext cx="3148560" cy="1660320"/>
          </a:xfrm>
          <a:prstGeom prst="rect">
            <a:avLst/>
          </a:prstGeom>
          <a:noFill/>
          <a:ln>
            <a:noFill/>
          </a:ln>
        </p:spPr>
      </p:pic>
      <p:sp>
        <p:nvSpPr>
          <p:cNvPr id="238" name="Google Shape;238;p35"/>
          <p:cNvSpPr/>
          <p:nvPr/>
        </p:nvSpPr>
        <p:spPr>
          <a:xfrm>
            <a:off x="646200" y="1075680"/>
            <a:ext cx="352080" cy="33192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pt-BR" sz="1200" strike="noStrike">
                <a:latin typeface="Arial"/>
                <a:ea typeface="Arial"/>
                <a:cs typeface="Arial"/>
                <a:sym typeface="Arial"/>
              </a:rPr>
              <a:t>01</a:t>
            </a:r>
            <a:endParaRPr b="0" sz="1200" strike="noStrike">
              <a:latin typeface="Arial"/>
              <a:ea typeface="Arial"/>
              <a:cs typeface="Arial"/>
              <a:sym typeface="Arial"/>
            </a:endParaRPr>
          </a:p>
        </p:txBody>
      </p:sp>
      <p:sp>
        <p:nvSpPr>
          <p:cNvPr id="239" name="Google Shape;239;p35"/>
          <p:cNvSpPr/>
          <p:nvPr/>
        </p:nvSpPr>
        <p:spPr>
          <a:xfrm>
            <a:off x="646200" y="2802960"/>
            <a:ext cx="352080" cy="33192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pt-BR" sz="1200" strike="noStrike">
                <a:latin typeface="Arial"/>
                <a:ea typeface="Arial"/>
                <a:cs typeface="Arial"/>
                <a:sym typeface="Arial"/>
              </a:rPr>
              <a:t>02</a:t>
            </a:r>
            <a:endParaRPr b="0" sz="1200" strike="noStrike">
              <a:latin typeface="Arial"/>
              <a:ea typeface="Arial"/>
              <a:cs typeface="Arial"/>
              <a:sym typeface="Arial"/>
            </a:endParaRPr>
          </a:p>
        </p:txBody>
      </p:sp>
      <p:pic>
        <p:nvPicPr>
          <p:cNvPr id="240" name="Google Shape;240;p35"/>
          <p:cNvPicPr preferRelativeResize="0"/>
          <p:nvPr/>
        </p:nvPicPr>
        <p:blipFill rotWithShape="1">
          <a:blip r:embed="rId5">
            <a:alphaModFix/>
          </a:blip>
          <a:srcRect b="0" l="0" r="0" t="0"/>
          <a:stretch/>
        </p:blipFill>
        <p:spPr>
          <a:xfrm>
            <a:off x="3724200" y="2670120"/>
            <a:ext cx="3115800" cy="1793880"/>
          </a:xfrm>
          <a:prstGeom prst="rect">
            <a:avLst/>
          </a:prstGeom>
          <a:noFill/>
          <a:ln>
            <a:noFill/>
          </a:ln>
        </p:spPr>
      </p:pic>
      <p:pic>
        <p:nvPicPr>
          <p:cNvPr id="241" name="Google Shape;241;p35"/>
          <p:cNvPicPr preferRelativeResize="0"/>
          <p:nvPr/>
        </p:nvPicPr>
        <p:blipFill rotWithShape="1">
          <a:blip r:embed="rId6">
            <a:alphaModFix/>
          </a:blip>
          <a:srcRect b="0" l="0" r="0" t="0"/>
          <a:stretch/>
        </p:blipFill>
        <p:spPr>
          <a:xfrm>
            <a:off x="3724200" y="1009080"/>
            <a:ext cx="3115800" cy="1661040"/>
          </a:xfrm>
          <a:prstGeom prst="rect">
            <a:avLst/>
          </a:prstGeom>
          <a:noFill/>
          <a:ln>
            <a:noFill/>
          </a:ln>
        </p:spPr>
      </p:pic>
      <p:sp>
        <p:nvSpPr>
          <p:cNvPr id="242" name="Google Shape;242;p35"/>
          <p:cNvSpPr/>
          <p:nvPr/>
        </p:nvSpPr>
        <p:spPr>
          <a:xfrm>
            <a:off x="3813120" y="1075680"/>
            <a:ext cx="352080" cy="33192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pt-BR" sz="1200" strike="noStrike">
                <a:latin typeface="Arial"/>
                <a:ea typeface="Arial"/>
                <a:cs typeface="Arial"/>
                <a:sym typeface="Arial"/>
              </a:rPr>
              <a:t>03</a:t>
            </a:r>
            <a:endParaRPr b="0" sz="1200" strike="noStrike">
              <a:latin typeface="Arial"/>
              <a:ea typeface="Arial"/>
              <a:cs typeface="Arial"/>
              <a:sym typeface="Arial"/>
            </a:endParaRPr>
          </a:p>
        </p:txBody>
      </p:sp>
      <p:sp>
        <p:nvSpPr>
          <p:cNvPr id="243" name="Google Shape;243;p35"/>
          <p:cNvSpPr/>
          <p:nvPr/>
        </p:nvSpPr>
        <p:spPr>
          <a:xfrm>
            <a:off x="3813120" y="2802960"/>
            <a:ext cx="352080" cy="33192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45000" lIns="90000" spcFirstLastPara="1" rIns="90000" wrap="square" tIns="45000">
            <a:noAutofit/>
          </a:bodyPr>
          <a:lstStyle/>
          <a:p>
            <a:pPr indent="0" lvl="0" marL="0" marR="0" rtl="0" algn="ctr">
              <a:spcBef>
                <a:spcPts val="0"/>
              </a:spcBef>
              <a:spcAft>
                <a:spcPts val="0"/>
              </a:spcAft>
              <a:buNone/>
            </a:pPr>
            <a:r>
              <a:rPr b="0" lang="pt-BR" sz="1200" strike="noStrike">
                <a:latin typeface="Arial"/>
                <a:ea typeface="Arial"/>
                <a:cs typeface="Arial"/>
                <a:sym typeface="Arial"/>
              </a:rPr>
              <a:t>04</a:t>
            </a:r>
            <a:endParaRPr b="0" sz="1200" strike="noStrike">
              <a:latin typeface="Arial"/>
              <a:ea typeface="Arial"/>
              <a:cs typeface="Arial"/>
              <a:sym typeface="Arial"/>
            </a:endParaRPr>
          </a:p>
        </p:txBody>
      </p:sp>
      <p:sp>
        <p:nvSpPr>
          <p:cNvPr id="244" name="Google Shape;244;p35"/>
          <p:cNvSpPr txBox="1"/>
          <p:nvPr/>
        </p:nvSpPr>
        <p:spPr>
          <a:xfrm>
            <a:off x="2516400" y="1189440"/>
            <a:ext cx="1119600" cy="172800"/>
          </a:xfrm>
          <a:prstGeom prst="rect">
            <a:avLst/>
          </a:prstGeom>
          <a:noFill/>
          <a:ln>
            <a:noFill/>
          </a:ln>
        </p:spPr>
        <p:txBody>
          <a:bodyPr anchorCtr="0" anchor="t" bIns="45000" lIns="90000" spcFirstLastPara="1" rIns="90000" wrap="square" tIns="45000">
            <a:noAutofit/>
          </a:bodyPr>
          <a:lstStyle/>
          <a:p>
            <a:pPr indent="0" lvl="0" marL="0" marR="0" rtl="0" algn="r">
              <a:spcBef>
                <a:spcPts val="0"/>
              </a:spcBef>
              <a:spcAft>
                <a:spcPts val="0"/>
              </a:spcAft>
              <a:buNone/>
            </a:pPr>
            <a:r>
              <a:rPr b="1" lang="pt-BR" sz="500" strike="noStrike">
                <a:solidFill>
                  <a:srgbClr val="000000"/>
                </a:solidFill>
                <a:latin typeface="Arial"/>
                <a:ea typeface="Arial"/>
                <a:cs typeface="Arial"/>
                <a:sym typeface="Arial"/>
              </a:rPr>
              <a:t>Usuário coloca o óculos 3D</a:t>
            </a:r>
            <a:endParaRPr b="0" sz="500" strike="noStrike">
              <a:latin typeface="Arial"/>
              <a:ea typeface="Arial"/>
              <a:cs typeface="Arial"/>
              <a:sym typeface="Arial"/>
            </a:endParaRPr>
          </a:p>
        </p:txBody>
      </p:sp>
      <p:cxnSp>
        <p:nvCxnSpPr>
          <p:cNvPr id="245" name="Google Shape;245;p35"/>
          <p:cNvCxnSpPr/>
          <p:nvPr/>
        </p:nvCxnSpPr>
        <p:spPr>
          <a:xfrm rot="10800000">
            <a:off x="2546640" y="1307880"/>
            <a:ext cx="1055880" cy="0"/>
          </a:xfrm>
          <a:prstGeom prst="straightConnector1">
            <a:avLst/>
          </a:prstGeom>
          <a:noFill/>
          <a:ln cap="flat" cmpd="sng" w="9525">
            <a:solidFill>
              <a:srgbClr val="000000"/>
            </a:solidFill>
            <a:prstDash val="solid"/>
            <a:round/>
            <a:headEnd len="sm" w="sm" type="none"/>
            <a:tailEnd len="sm" w="sm" type="none"/>
          </a:ln>
        </p:spPr>
      </p:cxnSp>
      <p:cxnSp>
        <p:nvCxnSpPr>
          <p:cNvPr id="246" name="Google Shape;246;p35"/>
          <p:cNvCxnSpPr/>
          <p:nvPr/>
        </p:nvCxnSpPr>
        <p:spPr>
          <a:xfrm rot="10800000">
            <a:off x="2546640" y="1208160"/>
            <a:ext cx="1055880" cy="0"/>
          </a:xfrm>
          <a:prstGeom prst="straightConnector1">
            <a:avLst/>
          </a:prstGeom>
          <a:noFill/>
          <a:ln cap="flat" cmpd="sng" w="9525">
            <a:solidFill>
              <a:srgbClr val="000000"/>
            </a:solidFill>
            <a:prstDash val="solid"/>
            <a:round/>
            <a:headEnd len="sm" w="sm" type="none"/>
            <a:tailEnd len="sm" w="sm" type="none"/>
          </a:ln>
        </p:spPr>
      </p:cxnSp>
      <p:cxnSp>
        <p:nvCxnSpPr>
          <p:cNvPr id="247" name="Google Shape;247;p35"/>
          <p:cNvCxnSpPr/>
          <p:nvPr/>
        </p:nvCxnSpPr>
        <p:spPr>
          <a:xfrm>
            <a:off x="2546640" y="1208160"/>
            <a:ext cx="0" cy="100080"/>
          </a:xfrm>
          <a:prstGeom prst="straightConnector1">
            <a:avLst/>
          </a:prstGeom>
          <a:noFill/>
          <a:ln cap="flat" cmpd="sng" w="9525">
            <a:solidFill>
              <a:srgbClr val="000000"/>
            </a:solidFill>
            <a:prstDash val="solid"/>
            <a:round/>
            <a:headEnd len="sm" w="sm" type="none"/>
            <a:tailEnd len="sm" w="sm" type="none"/>
          </a:ln>
        </p:spPr>
      </p:cxnSp>
      <p:cxnSp>
        <p:nvCxnSpPr>
          <p:cNvPr id="248" name="Google Shape;248;p35"/>
          <p:cNvCxnSpPr/>
          <p:nvPr/>
        </p:nvCxnSpPr>
        <p:spPr>
          <a:xfrm rot="10800000">
            <a:off x="3602520" y="1208160"/>
            <a:ext cx="0" cy="100080"/>
          </a:xfrm>
          <a:prstGeom prst="straightConnector1">
            <a:avLst/>
          </a:prstGeom>
          <a:noFill/>
          <a:ln cap="flat" cmpd="sng" w="9525">
            <a:solidFill>
              <a:srgbClr val="000000"/>
            </a:solidFill>
            <a:prstDash val="solid"/>
            <a:round/>
            <a:headEnd len="sm" w="sm" type="none"/>
            <a:tailEnd len="sm" w="sm" type="none"/>
          </a:ln>
        </p:spPr>
      </p:cxnSp>
      <p:cxnSp>
        <p:nvCxnSpPr>
          <p:cNvPr id="249" name="Google Shape;249;p35"/>
          <p:cNvCxnSpPr/>
          <p:nvPr/>
        </p:nvCxnSpPr>
        <p:spPr>
          <a:xfrm rot="10800000">
            <a:off x="1666080" y="3400920"/>
            <a:ext cx="950040" cy="0"/>
          </a:xfrm>
          <a:prstGeom prst="straightConnector1">
            <a:avLst/>
          </a:prstGeom>
          <a:noFill/>
          <a:ln cap="flat" cmpd="sng" w="9525">
            <a:solidFill>
              <a:srgbClr val="000000"/>
            </a:solidFill>
            <a:prstDash val="solid"/>
            <a:round/>
            <a:headEnd len="sm" w="sm" type="none"/>
            <a:tailEnd len="sm" w="sm" type="none"/>
          </a:ln>
        </p:spPr>
      </p:cxnSp>
      <p:sp>
        <p:nvSpPr>
          <p:cNvPr id="250" name="Google Shape;250;p35"/>
          <p:cNvSpPr txBox="1"/>
          <p:nvPr/>
        </p:nvSpPr>
        <p:spPr>
          <a:xfrm>
            <a:off x="1599480" y="2937600"/>
            <a:ext cx="1096200" cy="576720"/>
          </a:xfrm>
          <a:prstGeom prst="rect">
            <a:avLst/>
          </a:prstGeom>
          <a:noFill/>
          <a:ln>
            <a:noFill/>
          </a:ln>
        </p:spPr>
        <p:txBody>
          <a:bodyPr anchorCtr="0" anchor="ctr" bIns="45000" lIns="90000" spcFirstLastPara="1" rIns="90000" wrap="square" tIns="45000">
            <a:noAutofit/>
          </a:bodyPr>
          <a:lstStyle/>
          <a:p>
            <a:pPr indent="0" lvl="0" marL="0" marR="0" rtl="0" algn="l">
              <a:spcBef>
                <a:spcPts val="0"/>
              </a:spcBef>
              <a:spcAft>
                <a:spcPts val="0"/>
              </a:spcAft>
              <a:buNone/>
            </a:pPr>
            <a:r>
              <a:rPr b="1" lang="pt-BR" sz="500" strike="noStrike">
                <a:solidFill>
                  <a:srgbClr val="000000"/>
                </a:solidFill>
                <a:latin typeface="Arial"/>
                <a:ea typeface="Arial"/>
                <a:cs typeface="Arial"/>
                <a:sym typeface="Arial"/>
              </a:rPr>
              <a:t>Difusores de cheiro e caixas de som serão responsáveis pela produção de sensações no usuário durante a imersão</a:t>
            </a:r>
            <a:endParaRPr b="0" sz="500" strike="noStrike">
              <a:latin typeface="Arial"/>
              <a:ea typeface="Arial"/>
              <a:cs typeface="Arial"/>
              <a:sym typeface="Arial"/>
            </a:endParaRPr>
          </a:p>
        </p:txBody>
      </p:sp>
      <p:cxnSp>
        <p:nvCxnSpPr>
          <p:cNvPr id="251" name="Google Shape;251;p35"/>
          <p:cNvCxnSpPr/>
          <p:nvPr/>
        </p:nvCxnSpPr>
        <p:spPr>
          <a:xfrm>
            <a:off x="1666080" y="3069000"/>
            <a:ext cx="0" cy="332280"/>
          </a:xfrm>
          <a:prstGeom prst="straightConnector1">
            <a:avLst/>
          </a:prstGeom>
          <a:noFill/>
          <a:ln cap="flat" cmpd="sng" w="9525">
            <a:solidFill>
              <a:srgbClr val="000000"/>
            </a:solidFill>
            <a:prstDash val="solid"/>
            <a:round/>
            <a:headEnd len="sm" w="sm" type="none"/>
            <a:tailEnd len="sm" w="sm" type="none"/>
          </a:ln>
        </p:spPr>
      </p:cxnSp>
      <p:cxnSp>
        <p:nvCxnSpPr>
          <p:cNvPr id="252" name="Google Shape;252;p35"/>
          <p:cNvCxnSpPr/>
          <p:nvPr/>
        </p:nvCxnSpPr>
        <p:spPr>
          <a:xfrm rot="10800000">
            <a:off x="2617200" y="3069000"/>
            <a:ext cx="0" cy="332280"/>
          </a:xfrm>
          <a:prstGeom prst="straightConnector1">
            <a:avLst/>
          </a:prstGeom>
          <a:noFill/>
          <a:ln cap="flat" cmpd="sng" w="9525">
            <a:solidFill>
              <a:srgbClr val="000000"/>
            </a:solidFill>
            <a:prstDash val="solid"/>
            <a:round/>
            <a:headEnd len="sm" w="sm" type="none"/>
            <a:tailEnd len="sm" w="sm" type="none"/>
          </a:ln>
        </p:spPr>
      </p:cxnSp>
      <p:sp>
        <p:nvSpPr>
          <p:cNvPr id="253" name="Google Shape;253;p35"/>
          <p:cNvSpPr txBox="1"/>
          <p:nvPr/>
        </p:nvSpPr>
        <p:spPr>
          <a:xfrm>
            <a:off x="5400000" y="1110960"/>
            <a:ext cx="1371600" cy="71028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pt-BR" sz="540" strike="noStrike">
                <a:solidFill>
                  <a:srgbClr val="FFFFFF"/>
                </a:solidFill>
                <a:latin typeface="Arial"/>
                <a:ea typeface="Arial"/>
                <a:cs typeface="Arial"/>
                <a:sym typeface="Arial"/>
              </a:rPr>
              <a:t>1° ato: Inicialmente as projeções da CAVE se apresentam no ambiente do sertão de Quixadá a noite, onde são simulados avistamentos até a proximidade direta com o OVNI, o que na ufologia são chamados de “contatos imediatos”</a:t>
            </a:r>
            <a:endParaRPr b="0" sz="540" strike="noStrike">
              <a:latin typeface="Arial"/>
              <a:ea typeface="Arial"/>
              <a:cs typeface="Arial"/>
              <a:sym typeface="Arial"/>
            </a:endParaRPr>
          </a:p>
        </p:txBody>
      </p:sp>
      <p:cxnSp>
        <p:nvCxnSpPr>
          <p:cNvPr id="254" name="Google Shape;254;p35"/>
          <p:cNvCxnSpPr/>
          <p:nvPr/>
        </p:nvCxnSpPr>
        <p:spPr>
          <a:xfrm rot="10800000">
            <a:off x="5435640" y="1668240"/>
            <a:ext cx="1263600" cy="360"/>
          </a:xfrm>
          <a:prstGeom prst="straightConnector1">
            <a:avLst/>
          </a:prstGeom>
          <a:noFill/>
          <a:ln cap="flat" cmpd="sng" w="9525">
            <a:solidFill>
              <a:srgbClr val="FFFFFF"/>
            </a:solidFill>
            <a:prstDash val="solid"/>
            <a:round/>
            <a:headEnd len="sm" w="sm" type="none"/>
            <a:tailEnd len="sm" w="sm" type="none"/>
          </a:ln>
        </p:spPr>
      </p:cxnSp>
      <p:cxnSp>
        <p:nvCxnSpPr>
          <p:cNvPr id="255" name="Google Shape;255;p35"/>
          <p:cNvCxnSpPr/>
          <p:nvPr/>
        </p:nvCxnSpPr>
        <p:spPr>
          <a:xfrm flipH="1">
            <a:off x="5435640" y="1107720"/>
            <a:ext cx="1263600" cy="3240"/>
          </a:xfrm>
          <a:prstGeom prst="straightConnector1">
            <a:avLst/>
          </a:prstGeom>
          <a:noFill/>
          <a:ln cap="flat" cmpd="sng" w="9525">
            <a:solidFill>
              <a:srgbClr val="FFFFFF"/>
            </a:solidFill>
            <a:prstDash val="solid"/>
            <a:round/>
            <a:headEnd len="sm" w="sm" type="none"/>
            <a:tailEnd len="sm" w="sm" type="none"/>
          </a:ln>
        </p:spPr>
      </p:cxnSp>
      <p:cxnSp>
        <p:nvCxnSpPr>
          <p:cNvPr id="256" name="Google Shape;256;p35"/>
          <p:cNvCxnSpPr/>
          <p:nvPr/>
        </p:nvCxnSpPr>
        <p:spPr>
          <a:xfrm>
            <a:off x="5435640" y="1107720"/>
            <a:ext cx="0" cy="560880"/>
          </a:xfrm>
          <a:prstGeom prst="straightConnector1">
            <a:avLst/>
          </a:prstGeom>
          <a:noFill/>
          <a:ln cap="flat" cmpd="sng" w="9525">
            <a:solidFill>
              <a:srgbClr val="FFFFFF"/>
            </a:solidFill>
            <a:prstDash val="solid"/>
            <a:round/>
            <a:headEnd len="sm" w="sm" type="none"/>
            <a:tailEnd len="sm" w="sm" type="none"/>
          </a:ln>
        </p:spPr>
      </p:cxnSp>
      <p:cxnSp>
        <p:nvCxnSpPr>
          <p:cNvPr id="257" name="Google Shape;257;p35"/>
          <p:cNvCxnSpPr/>
          <p:nvPr/>
        </p:nvCxnSpPr>
        <p:spPr>
          <a:xfrm rot="10800000">
            <a:off x="6699240" y="1175400"/>
            <a:ext cx="0" cy="493200"/>
          </a:xfrm>
          <a:prstGeom prst="straightConnector1">
            <a:avLst/>
          </a:prstGeom>
          <a:noFill/>
          <a:ln cap="flat" cmpd="sng" w="9525">
            <a:solidFill>
              <a:srgbClr val="FFFFFF"/>
            </a:solidFill>
            <a:prstDash val="solid"/>
            <a:round/>
            <a:headEnd len="sm" w="sm" type="none"/>
            <a:tailEnd len="sm" w="sm" type="none"/>
          </a:ln>
        </p:spPr>
      </p:cxnSp>
      <p:sp>
        <p:nvSpPr>
          <p:cNvPr id="258" name="Google Shape;258;p35"/>
          <p:cNvSpPr txBox="1"/>
          <p:nvPr/>
        </p:nvSpPr>
        <p:spPr>
          <a:xfrm>
            <a:off x="5424480" y="2764800"/>
            <a:ext cx="1196280" cy="8323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1" lang="pt-BR" sz="500" strike="noStrike">
                <a:solidFill>
                  <a:srgbClr val="000000"/>
                </a:solidFill>
                <a:latin typeface="Arial"/>
                <a:ea typeface="Arial"/>
                <a:cs typeface="Arial"/>
                <a:sym typeface="Arial"/>
              </a:rPr>
              <a:t>2° ato: Após o contato de 4° grau que é uma comunicação com o OVNI, as projeções da CAVE transportam o usuário para um ambiente luminoso simulando uma abdução, que é o contato de 5°, na qual ocorre uma conversa com um ser extraterrestre.</a:t>
            </a:r>
            <a:endParaRPr b="0" sz="500" strike="noStrike">
              <a:latin typeface="Arial"/>
              <a:ea typeface="Arial"/>
              <a:cs typeface="Arial"/>
              <a:sym typeface="Arial"/>
            </a:endParaRPr>
          </a:p>
          <a:p>
            <a:pPr indent="0" lvl="0" marL="0" marR="0" rtl="0" algn="r">
              <a:spcBef>
                <a:spcPts val="0"/>
              </a:spcBef>
              <a:spcAft>
                <a:spcPts val="0"/>
              </a:spcAft>
              <a:buNone/>
            </a:pPr>
            <a:r>
              <a:t/>
            </a:r>
            <a:endParaRPr b="0" sz="500" strike="noStrike">
              <a:latin typeface="Arial"/>
              <a:ea typeface="Arial"/>
              <a:cs typeface="Arial"/>
              <a:sym typeface="Arial"/>
            </a:endParaRPr>
          </a:p>
        </p:txBody>
      </p:sp>
      <p:cxnSp>
        <p:nvCxnSpPr>
          <p:cNvPr id="259" name="Google Shape;259;p35"/>
          <p:cNvCxnSpPr/>
          <p:nvPr/>
        </p:nvCxnSpPr>
        <p:spPr>
          <a:xfrm rot="10800000">
            <a:off x="6699240" y="1107720"/>
            <a:ext cx="0" cy="560880"/>
          </a:xfrm>
          <a:prstGeom prst="straightConnector1">
            <a:avLst/>
          </a:prstGeom>
          <a:noFill/>
          <a:ln cap="flat" cmpd="sng" w="9525">
            <a:solidFill>
              <a:srgbClr val="FFFFFF"/>
            </a:solidFill>
            <a:prstDash val="solid"/>
            <a:round/>
            <a:headEnd len="sm" w="sm" type="none"/>
            <a:tailEnd len="sm" w="sm" type="none"/>
          </a:ln>
        </p:spPr>
      </p:cxnSp>
      <p:cxnSp>
        <p:nvCxnSpPr>
          <p:cNvPr id="260" name="Google Shape;260;p35"/>
          <p:cNvCxnSpPr/>
          <p:nvPr/>
        </p:nvCxnSpPr>
        <p:spPr>
          <a:xfrm rot="10800000">
            <a:off x="6699240" y="2770200"/>
            <a:ext cx="360" cy="599400"/>
          </a:xfrm>
          <a:prstGeom prst="straightConnector1">
            <a:avLst/>
          </a:prstGeom>
          <a:noFill/>
          <a:ln cap="flat" cmpd="sng" w="9525">
            <a:solidFill>
              <a:srgbClr val="000000"/>
            </a:solidFill>
            <a:prstDash val="solid"/>
            <a:round/>
            <a:headEnd len="sm" w="sm" type="none"/>
            <a:tailEnd len="sm" w="sm" type="none"/>
          </a:ln>
        </p:spPr>
      </p:cxnSp>
      <p:cxnSp>
        <p:nvCxnSpPr>
          <p:cNvPr id="261" name="Google Shape;261;p35"/>
          <p:cNvCxnSpPr/>
          <p:nvPr/>
        </p:nvCxnSpPr>
        <p:spPr>
          <a:xfrm rot="10800000">
            <a:off x="5465520" y="3369600"/>
            <a:ext cx="1234080" cy="0"/>
          </a:xfrm>
          <a:prstGeom prst="straightConnector1">
            <a:avLst/>
          </a:prstGeom>
          <a:noFill/>
          <a:ln cap="flat" cmpd="sng" w="9525">
            <a:solidFill>
              <a:srgbClr val="000000"/>
            </a:solidFill>
            <a:prstDash val="solid"/>
            <a:round/>
            <a:headEnd len="sm" w="sm" type="none"/>
            <a:tailEnd len="sm" w="sm" type="none"/>
          </a:ln>
        </p:spPr>
      </p:cxnSp>
      <p:cxnSp>
        <p:nvCxnSpPr>
          <p:cNvPr id="262" name="Google Shape;262;p35"/>
          <p:cNvCxnSpPr/>
          <p:nvPr/>
        </p:nvCxnSpPr>
        <p:spPr>
          <a:xfrm rot="10800000">
            <a:off x="5465520" y="2770560"/>
            <a:ext cx="0" cy="599040"/>
          </a:xfrm>
          <a:prstGeom prst="straightConnector1">
            <a:avLst/>
          </a:prstGeom>
          <a:noFill/>
          <a:ln cap="flat" cmpd="sng" w="9525">
            <a:solidFill>
              <a:srgbClr val="000000"/>
            </a:solidFill>
            <a:prstDash val="solid"/>
            <a:round/>
            <a:headEnd len="sm" w="sm" type="none"/>
            <a:tailEnd len="sm" w="sm" type="none"/>
          </a:ln>
        </p:spPr>
      </p:cxnSp>
      <p:cxnSp>
        <p:nvCxnSpPr>
          <p:cNvPr id="263" name="Google Shape;263;p35"/>
          <p:cNvCxnSpPr/>
          <p:nvPr/>
        </p:nvCxnSpPr>
        <p:spPr>
          <a:xfrm flipH="1">
            <a:off x="5465520" y="2770200"/>
            <a:ext cx="1234080" cy="360"/>
          </a:xfrm>
          <a:prstGeom prst="straightConnector1">
            <a:avLst/>
          </a:prstGeom>
          <a:noFill/>
          <a:ln cap="flat" cmpd="sng" w="9525">
            <a:solidFill>
              <a:srgbClr val="000000"/>
            </a:solidFill>
            <a:prstDash val="solid"/>
            <a:round/>
            <a:headEnd len="sm" w="sm" type="none"/>
            <a:tailEnd len="sm" w="sm" type="none"/>
          </a:ln>
        </p:spPr>
      </p:cxnSp>
      <p:cxnSp>
        <p:nvCxnSpPr>
          <p:cNvPr id="264" name="Google Shape;264;p35"/>
          <p:cNvCxnSpPr/>
          <p:nvPr/>
        </p:nvCxnSpPr>
        <p:spPr>
          <a:xfrm rot="10800000">
            <a:off x="1666080" y="3069000"/>
            <a:ext cx="95004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C1C"/>
        </a:solidFill>
      </p:bgPr>
    </p:bg>
    <p:spTree>
      <p:nvGrpSpPr>
        <p:cNvPr id="268" name="Shape 268"/>
        <p:cNvGrpSpPr/>
        <p:nvPr/>
      </p:nvGrpSpPr>
      <p:grpSpPr>
        <a:xfrm>
          <a:off x="0" y="0"/>
          <a:ext cx="0" cy="0"/>
          <a:chOff x="0" y="0"/>
          <a:chExt cx="0" cy="0"/>
        </a:xfrm>
      </p:grpSpPr>
      <p:sp>
        <p:nvSpPr>
          <p:cNvPr id="269" name="Google Shape;269;p36"/>
          <p:cNvSpPr txBox="1"/>
          <p:nvPr/>
        </p:nvSpPr>
        <p:spPr>
          <a:xfrm>
            <a:off x="467640" y="359640"/>
            <a:ext cx="6732000" cy="81612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3000" strike="noStrike">
                <a:latin typeface="Arial"/>
                <a:ea typeface="Arial"/>
                <a:cs typeface="Arial"/>
                <a:sym typeface="Arial"/>
              </a:rPr>
              <a:t>Projeto de interação</a:t>
            </a:r>
            <a:endParaRPr b="0" sz="3000" strike="noStrike">
              <a:latin typeface="Arial"/>
              <a:ea typeface="Arial"/>
              <a:cs typeface="Arial"/>
              <a:sym typeface="Arial"/>
            </a:endParaRPr>
          </a:p>
        </p:txBody>
      </p:sp>
      <p:sp>
        <p:nvSpPr>
          <p:cNvPr id="270" name="Google Shape;270;p36"/>
          <p:cNvSpPr txBox="1"/>
          <p:nvPr/>
        </p:nvSpPr>
        <p:spPr>
          <a:xfrm>
            <a:off x="3671280" y="4751640"/>
            <a:ext cx="216000" cy="216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1200" strike="noStrike">
                <a:latin typeface="Arial"/>
                <a:ea typeface="Arial"/>
                <a:cs typeface="Arial"/>
                <a:sym typeface="Arial"/>
              </a:rPr>
              <a:t>23</a:t>
            </a:r>
            <a:endParaRPr b="0" sz="1200" strike="noStrike">
              <a:latin typeface="Arial"/>
              <a:ea typeface="Arial"/>
              <a:cs typeface="Arial"/>
              <a:sym typeface="Arial"/>
            </a:endParaRPr>
          </a:p>
        </p:txBody>
      </p:sp>
      <p:pic>
        <p:nvPicPr>
          <p:cNvPr id="271" name="Google Shape;271;p36"/>
          <p:cNvPicPr preferRelativeResize="0"/>
          <p:nvPr/>
        </p:nvPicPr>
        <p:blipFill rotWithShape="1">
          <a:blip r:embed="rId3">
            <a:alphaModFix/>
          </a:blip>
          <a:srcRect b="0" l="0" r="0" t="0"/>
          <a:stretch/>
        </p:blipFill>
        <p:spPr>
          <a:xfrm>
            <a:off x="504360" y="1740600"/>
            <a:ext cx="6443640" cy="201456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275" name="Shape 275"/>
        <p:cNvGrpSpPr/>
        <p:nvPr/>
      </p:nvGrpSpPr>
      <p:grpSpPr>
        <a:xfrm>
          <a:off x="0" y="0"/>
          <a:ext cx="0" cy="0"/>
          <a:chOff x="0" y="0"/>
          <a:chExt cx="0" cy="0"/>
        </a:xfrm>
      </p:grpSpPr>
      <p:sp>
        <p:nvSpPr>
          <p:cNvPr id="276" name="Google Shape;276;p37"/>
          <p:cNvSpPr txBox="1"/>
          <p:nvPr/>
        </p:nvSpPr>
        <p:spPr>
          <a:xfrm>
            <a:off x="863640" y="1796760"/>
            <a:ext cx="5832000" cy="14454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4400" strike="noStrike">
                <a:latin typeface="Arial"/>
                <a:ea typeface="Arial"/>
                <a:cs typeface="Arial"/>
                <a:sym typeface="Arial"/>
              </a:rPr>
              <a:t>Materiais e tecnologias</a:t>
            </a:r>
            <a:endParaRPr b="0" sz="4400" strike="noStrike">
              <a:latin typeface="Arial"/>
              <a:ea typeface="Arial"/>
              <a:cs typeface="Arial"/>
              <a:sym typeface="Arial"/>
            </a:endParaRPr>
          </a:p>
        </p:txBody>
      </p:sp>
      <p:pic>
        <p:nvPicPr>
          <p:cNvPr id="277" name="Google Shape;277;p37"/>
          <p:cNvPicPr preferRelativeResize="0"/>
          <p:nvPr/>
        </p:nvPicPr>
        <p:blipFill rotWithShape="1">
          <a:blip r:embed="rId3">
            <a:alphaModFix/>
          </a:blip>
          <a:srcRect b="0" l="0" r="0" t="0"/>
          <a:stretch/>
        </p:blipFill>
        <p:spPr>
          <a:xfrm>
            <a:off x="-1831680" y="-1007640"/>
            <a:ext cx="5432040" cy="526896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C1C"/>
        </a:solidFill>
      </p:bgPr>
    </p:bg>
    <p:spTree>
      <p:nvGrpSpPr>
        <p:cNvPr id="281" name="Shape 281"/>
        <p:cNvGrpSpPr/>
        <p:nvPr/>
      </p:nvGrpSpPr>
      <p:grpSpPr>
        <a:xfrm>
          <a:off x="0" y="0"/>
          <a:ext cx="0" cy="0"/>
          <a:chOff x="0" y="0"/>
          <a:chExt cx="0" cy="0"/>
        </a:xfrm>
      </p:grpSpPr>
      <p:sp>
        <p:nvSpPr>
          <p:cNvPr id="282" name="Google Shape;282;p38"/>
          <p:cNvSpPr txBox="1"/>
          <p:nvPr/>
        </p:nvSpPr>
        <p:spPr>
          <a:xfrm>
            <a:off x="3671280" y="4751640"/>
            <a:ext cx="216000" cy="216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1200" strike="noStrike">
                <a:latin typeface="Arial"/>
                <a:ea typeface="Arial"/>
                <a:cs typeface="Arial"/>
                <a:sym typeface="Arial"/>
              </a:rPr>
              <a:t>25</a:t>
            </a:r>
            <a:endParaRPr b="0" sz="1200" strike="noStrike">
              <a:latin typeface="Arial"/>
              <a:ea typeface="Arial"/>
              <a:cs typeface="Arial"/>
              <a:sym typeface="Arial"/>
            </a:endParaRPr>
          </a:p>
        </p:txBody>
      </p:sp>
      <p:sp>
        <p:nvSpPr>
          <p:cNvPr id="283" name="Google Shape;283;p38"/>
          <p:cNvSpPr txBox="1"/>
          <p:nvPr/>
        </p:nvSpPr>
        <p:spPr>
          <a:xfrm>
            <a:off x="503280" y="141120"/>
            <a:ext cx="6552360" cy="4189680"/>
          </a:xfrm>
          <a:prstGeom prst="rect">
            <a:avLst/>
          </a:prstGeom>
          <a:noFill/>
          <a:ln>
            <a:noFill/>
          </a:ln>
        </p:spPr>
        <p:txBody>
          <a:bodyPr anchorCtr="0" anchor="ctr" bIns="45000" lIns="90000" spcFirstLastPara="1" rIns="90000" wrap="square" tIns="45000">
            <a:noAutofit/>
          </a:bodyPr>
          <a:lstStyle/>
          <a:p>
            <a:pPr indent="-216000" lvl="0" marL="216000" marR="0" rtl="0" algn="just">
              <a:spcBef>
                <a:spcPts val="0"/>
              </a:spcBef>
              <a:spcAft>
                <a:spcPts val="0"/>
              </a:spcAft>
              <a:buClr>
                <a:srgbClr val="FFFFFF"/>
              </a:buClr>
              <a:buSzPts val="720"/>
              <a:buFont typeface="Noto Sans Symbols"/>
              <a:buChar char="●"/>
            </a:pPr>
            <a:r>
              <a:rPr b="1" lang="pt-BR" sz="1600" strike="noStrike">
                <a:latin typeface="Arial"/>
                <a:ea typeface="Arial"/>
                <a:cs typeface="Arial"/>
                <a:sym typeface="Arial"/>
              </a:rPr>
              <a:t>PROJETOR CASIO XJ-L8300HN</a:t>
            </a:r>
            <a:endParaRPr b="0" sz="1600" strike="noStrike">
              <a:latin typeface="Arial"/>
              <a:ea typeface="Arial"/>
              <a:cs typeface="Arial"/>
              <a:sym typeface="Arial"/>
            </a:endParaRPr>
          </a:p>
          <a:p>
            <a:pPr indent="-216000" lvl="0" marL="216000" marR="0" rtl="0" algn="just">
              <a:spcBef>
                <a:spcPts val="0"/>
              </a:spcBef>
              <a:spcAft>
                <a:spcPts val="0"/>
              </a:spcAft>
              <a:buClr>
                <a:srgbClr val="FFFFFF"/>
              </a:buClr>
              <a:buSzPts val="630"/>
              <a:buFont typeface="Noto Sans Symbols"/>
              <a:buChar char="●"/>
            </a:pPr>
            <a:r>
              <a:rPr b="0" lang="pt-BR" sz="1400" strike="noStrike">
                <a:latin typeface="Arial"/>
                <a:ea typeface="Arial"/>
                <a:cs typeface="Arial"/>
                <a:sym typeface="Arial"/>
              </a:rPr>
              <a:t>Resolução 4K, precisão nos detalhes imagéticos.</a:t>
            </a:r>
            <a:endParaRPr b="0" sz="1400" strike="noStrike">
              <a:latin typeface="Arial"/>
              <a:ea typeface="Arial"/>
              <a:cs typeface="Arial"/>
              <a:sym typeface="Arial"/>
            </a:endParaRPr>
          </a:p>
          <a:p>
            <a:pPr indent="-216000" lvl="0" marL="216000" marR="0" rtl="0" algn="just">
              <a:spcBef>
                <a:spcPts val="0"/>
              </a:spcBef>
              <a:spcAft>
                <a:spcPts val="0"/>
              </a:spcAft>
              <a:buClr>
                <a:srgbClr val="FFFFFF"/>
              </a:buClr>
              <a:buSzPts val="720"/>
              <a:buFont typeface="Noto Sans Symbols"/>
              <a:buChar char="●"/>
            </a:pPr>
            <a:r>
              <a:rPr b="1" lang="pt-BR" sz="1600" strike="noStrike">
                <a:latin typeface="Arial"/>
                <a:ea typeface="Arial"/>
                <a:cs typeface="Arial"/>
                <a:sym typeface="Arial"/>
              </a:rPr>
              <a:t>ÓCULOS NVIDIA 3D VISION 2</a:t>
            </a:r>
            <a:endParaRPr b="0" sz="1600" strike="noStrike">
              <a:latin typeface="Arial"/>
              <a:ea typeface="Arial"/>
              <a:cs typeface="Arial"/>
              <a:sym typeface="Arial"/>
            </a:endParaRPr>
          </a:p>
          <a:p>
            <a:pPr indent="-216000" lvl="0" marL="216000" marR="0" rtl="0" algn="just">
              <a:spcBef>
                <a:spcPts val="0"/>
              </a:spcBef>
              <a:spcAft>
                <a:spcPts val="0"/>
              </a:spcAft>
              <a:buClr>
                <a:srgbClr val="FFFFFF"/>
              </a:buClr>
              <a:buSzPts val="630"/>
              <a:buFont typeface="Noto Sans Symbols"/>
              <a:buChar char="●"/>
            </a:pPr>
            <a:r>
              <a:rPr b="0" lang="pt-BR" sz="1400" strike="noStrike">
                <a:latin typeface="Arial"/>
                <a:ea typeface="Arial"/>
                <a:cs typeface="Arial"/>
                <a:sym typeface="Arial"/>
              </a:rPr>
              <a:t>Detalhamento de renderização gráfico de texturas, controle de profundidade da imagem 3D.</a:t>
            </a:r>
            <a:endParaRPr b="0" sz="1400" strike="noStrike">
              <a:latin typeface="Arial"/>
              <a:ea typeface="Arial"/>
              <a:cs typeface="Arial"/>
              <a:sym typeface="Arial"/>
            </a:endParaRPr>
          </a:p>
          <a:p>
            <a:pPr indent="-216000" lvl="0" marL="216000" marR="0" rtl="0" algn="just">
              <a:spcBef>
                <a:spcPts val="0"/>
              </a:spcBef>
              <a:spcAft>
                <a:spcPts val="0"/>
              </a:spcAft>
              <a:buClr>
                <a:srgbClr val="FFFFFF"/>
              </a:buClr>
              <a:buSzPts val="720"/>
              <a:buFont typeface="Noto Sans Symbols"/>
              <a:buChar char="●"/>
            </a:pPr>
            <a:r>
              <a:rPr b="1" lang="pt-BR" sz="1600" strike="noStrike">
                <a:latin typeface="Arial"/>
                <a:ea typeface="Arial"/>
                <a:cs typeface="Arial"/>
                <a:sym typeface="Arial"/>
              </a:rPr>
              <a:t>DIFUSOR DE AROMA 500 ML</a:t>
            </a:r>
            <a:endParaRPr b="0" sz="1600" strike="noStrike">
              <a:latin typeface="Arial"/>
              <a:ea typeface="Arial"/>
              <a:cs typeface="Arial"/>
              <a:sym typeface="Arial"/>
            </a:endParaRPr>
          </a:p>
          <a:p>
            <a:pPr indent="-216000" lvl="0" marL="216000" marR="0" rtl="0" algn="just">
              <a:spcBef>
                <a:spcPts val="0"/>
              </a:spcBef>
              <a:spcAft>
                <a:spcPts val="0"/>
              </a:spcAft>
              <a:buClr>
                <a:srgbClr val="FFFFFF"/>
              </a:buClr>
              <a:buSzPts val="630"/>
              <a:buFont typeface="Noto Sans Symbols"/>
              <a:buChar char="●"/>
            </a:pPr>
            <a:r>
              <a:rPr b="0" lang="pt-BR" sz="1400" strike="noStrike">
                <a:latin typeface="Arial"/>
                <a:ea typeface="Arial"/>
                <a:cs typeface="Arial"/>
                <a:sym typeface="Arial"/>
              </a:rPr>
              <a:t>Controle de duração do aroma, solubilidade com a água que não deixa o ar poluído, além do formato compacto no qual não ocupa muito espaço.</a:t>
            </a:r>
            <a:endParaRPr b="0" sz="1400" strike="noStrike">
              <a:latin typeface="Arial"/>
              <a:ea typeface="Arial"/>
              <a:cs typeface="Arial"/>
              <a:sym typeface="Arial"/>
            </a:endParaRPr>
          </a:p>
          <a:p>
            <a:pPr indent="-216000" lvl="0" marL="216000" marR="0" rtl="0" algn="just">
              <a:spcBef>
                <a:spcPts val="0"/>
              </a:spcBef>
              <a:spcAft>
                <a:spcPts val="0"/>
              </a:spcAft>
              <a:buClr>
                <a:srgbClr val="FFFFFF"/>
              </a:buClr>
              <a:buSzPts val="720"/>
              <a:buFont typeface="Noto Sans Symbols"/>
              <a:buChar char="●"/>
            </a:pPr>
            <a:r>
              <a:rPr b="1" lang="pt-BR" sz="1600" strike="noStrike">
                <a:latin typeface="Arial"/>
                <a:ea typeface="Arial"/>
                <a:cs typeface="Arial"/>
                <a:sym typeface="Arial"/>
              </a:rPr>
              <a:t>SMART CÂMERA ICANPRO</a:t>
            </a:r>
            <a:endParaRPr b="0" sz="1600" strike="noStrike">
              <a:latin typeface="Arial"/>
              <a:ea typeface="Arial"/>
              <a:cs typeface="Arial"/>
              <a:sym typeface="Arial"/>
            </a:endParaRPr>
          </a:p>
          <a:p>
            <a:pPr indent="-216000" lvl="0" marL="216000" marR="0" rtl="0" algn="just">
              <a:spcBef>
                <a:spcPts val="0"/>
              </a:spcBef>
              <a:spcAft>
                <a:spcPts val="0"/>
              </a:spcAft>
              <a:buClr>
                <a:srgbClr val="FFFFFF"/>
              </a:buClr>
              <a:buSzPts val="630"/>
              <a:buFont typeface="Noto Sans Symbols"/>
              <a:buChar char="●"/>
            </a:pPr>
            <a:r>
              <a:rPr b="0" lang="pt-BR" sz="1400" strike="noStrike">
                <a:latin typeface="Arial"/>
                <a:ea typeface="Arial"/>
                <a:cs typeface="Arial"/>
                <a:sym typeface="Arial"/>
              </a:rPr>
              <a:t>Sensor de alta precisão embutido, grande alcance na amplitude de captação.</a:t>
            </a:r>
            <a:endParaRPr b="0" sz="1400" strike="noStrike">
              <a:latin typeface="Arial"/>
              <a:ea typeface="Arial"/>
              <a:cs typeface="Arial"/>
              <a:sym typeface="Arial"/>
            </a:endParaRPr>
          </a:p>
          <a:p>
            <a:pPr indent="-216000" lvl="0" marL="216000" marR="0" rtl="0" algn="just">
              <a:spcBef>
                <a:spcPts val="0"/>
              </a:spcBef>
              <a:spcAft>
                <a:spcPts val="0"/>
              </a:spcAft>
              <a:buClr>
                <a:srgbClr val="FFFFFF"/>
              </a:buClr>
              <a:buSzPts val="720"/>
              <a:buFont typeface="Noto Sans Symbols"/>
              <a:buChar char="●"/>
            </a:pPr>
            <a:r>
              <a:rPr b="1" lang="pt-BR" sz="1600" strike="noStrike">
                <a:latin typeface="Arial"/>
                <a:ea typeface="Arial"/>
                <a:cs typeface="Arial"/>
                <a:sym typeface="Arial"/>
              </a:rPr>
              <a:t>CAIXA DE SOM JBL SELENIUM C621 </a:t>
            </a:r>
            <a:endParaRPr b="0" sz="1600" strike="noStrike">
              <a:latin typeface="Arial"/>
              <a:ea typeface="Arial"/>
              <a:cs typeface="Arial"/>
              <a:sym typeface="Arial"/>
            </a:endParaRPr>
          </a:p>
          <a:p>
            <a:pPr indent="-216000" lvl="0" marL="216000" marR="0" rtl="0" algn="just">
              <a:spcBef>
                <a:spcPts val="0"/>
              </a:spcBef>
              <a:spcAft>
                <a:spcPts val="0"/>
              </a:spcAft>
              <a:buClr>
                <a:srgbClr val="FFFFFF"/>
              </a:buClr>
              <a:buSzPts val="630"/>
              <a:buFont typeface="Noto Sans Symbols"/>
              <a:buChar char="●"/>
            </a:pPr>
            <a:r>
              <a:rPr b="0" lang="pt-BR" sz="1400" strike="noStrike">
                <a:latin typeface="Arial"/>
                <a:ea typeface="Arial"/>
                <a:cs typeface="Arial"/>
                <a:sym typeface="Arial"/>
              </a:rPr>
              <a:t>Ideal para som ambiente, potente configuração acústica e som stereo limpo.</a:t>
            </a:r>
            <a:endParaRPr b="0" sz="1400" strike="noStrike">
              <a:latin typeface="Arial"/>
              <a:ea typeface="Arial"/>
              <a:cs typeface="Arial"/>
              <a:sym typeface="Arial"/>
            </a:endParaRPr>
          </a:p>
          <a:p>
            <a:pPr indent="-216000" lvl="0" marL="216000" marR="0" rtl="0" algn="just">
              <a:spcBef>
                <a:spcPts val="0"/>
              </a:spcBef>
              <a:spcAft>
                <a:spcPts val="0"/>
              </a:spcAft>
              <a:buClr>
                <a:srgbClr val="FFFFFF"/>
              </a:buClr>
              <a:buSzPts val="720"/>
              <a:buFont typeface="Noto Sans Symbols"/>
              <a:buChar char="●"/>
            </a:pPr>
            <a:r>
              <a:rPr b="1" lang="pt-BR" sz="1600" strike="noStrike">
                <a:latin typeface="Arial"/>
                <a:ea typeface="Arial"/>
                <a:cs typeface="Arial"/>
                <a:sym typeface="Arial"/>
              </a:rPr>
              <a:t>ESPELHO 50x50 cm</a:t>
            </a:r>
            <a:endParaRPr b="0" sz="1600" strike="noStrike">
              <a:latin typeface="Arial"/>
              <a:ea typeface="Arial"/>
              <a:cs typeface="Arial"/>
              <a:sym typeface="Arial"/>
            </a:endParaRPr>
          </a:p>
          <a:p>
            <a:pPr indent="-216000" lvl="0" marL="216000" marR="0" rtl="0" algn="just">
              <a:spcBef>
                <a:spcPts val="0"/>
              </a:spcBef>
              <a:spcAft>
                <a:spcPts val="0"/>
              </a:spcAft>
              <a:buClr>
                <a:srgbClr val="FFFFFF"/>
              </a:buClr>
              <a:buSzPts val="630"/>
              <a:buFont typeface="Noto Sans Symbols"/>
              <a:buChar char="●"/>
            </a:pPr>
            <a:r>
              <a:rPr b="0" lang="pt-BR" sz="1400" strike="noStrike">
                <a:latin typeface="Arial"/>
                <a:ea typeface="Arial"/>
                <a:cs typeface="Arial"/>
                <a:sym typeface="Arial"/>
              </a:rPr>
              <a:t>Fácil de transportar, importante na reflexão das paredes de projeção. </a:t>
            </a:r>
            <a:endParaRPr b="0" sz="1400" strike="noStrike">
              <a:latin typeface="Arial"/>
              <a:ea typeface="Arial"/>
              <a:cs typeface="Arial"/>
              <a:sym typeface="Arial"/>
            </a:endParaRPr>
          </a:p>
          <a:p>
            <a:pPr indent="-216000" lvl="0" marL="216000" marR="0" rtl="0" algn="just">
              <a:spcBef>
                <a:spcPts val="0"/>
              </a:spcBef>
              <a:spcAft>
                <a:spcPts val="0"/>
              </a:spcAft>
              <a:buClr>
                <a:srgbClr val="FFFFFF"/>
              </a:buClr>
              <a:buSzPts val="720"/>
              <a:buFont typeface="Noto Sans Symbols"/>
              <a:buChar char="●"/>
            </a:pPr>
            <a:r>
              <a:rPr b="1" lang="pt-BR" sz="1600" strike="noStrike">
                <a:latin typeface="Arial"/>
                <a:ea typeface="Arial"/>
                <a:cs typeface="Arial"/>
                <a:sym typeface="Arial"/>
              </a:rPr>
              <a:t>PAREDES DE ACRÍLICO 5x3 m</a:t>
            </a:r>
            <a:r>
              <a:rPr b="0" lang="pt-BR" sz="1400" strike="noStrike">
                <a:latin typeface="Arial"/>
                <a:ea typeface="Arial"/>
                <a:cs typeface="Arial"/>
                <a:sym typeface="Arial"/>
              </a:rPr>
              <a:t> </a:t>
            </a:r>
            <a:endParaRPr b="0" sz="1400" strike="noStrike">
              <a:latin typeface="Arial"/>
              <a:ea typeface="Arial"/>
              <a:cs typeface="Arial"/>
              <a:sym typeface="Arial"/>
            </a:endParaRPr>
          </a:p>
          <a:p>
            <a:pPr indent="-216000" lvl="0" marL="216000" marR="0" rtl="0" algn="just">
              <a:spcBef>
                <a:spcPts val="0"/>
              </a:spcBef>
              <a:spcAft>
                <a:spcPts val="0"/>
              </a:spcAft>
              <a:buClr>
                <a:srgbClr val="FFFFFF"/>
              </a:buClr>
              <a:buSzPts val="630"/>
              <a:buFont typeface="Noto Sans Symbols"/>
              <a:buChar char="●"/>
            </a:pPr>
            <a:r>
              <a:rPr b="0" lang="pt-BR" sz="1400" strike="noStrike">
                <a:latin typeface="Arial"/>
                <a:ea typeface="Arial"/>
                <a:cs typeface="Arial"/>
                <a:sym typeface="Arial"/>
              </a:rPr>
              <a:t>Tamanho proporcional a dimensão de reflexão dos espelhos da CAVE.</a:t>
            </a:r>
            <a:endParaRPr b="0" sz="1400" strike="noStrike">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287" name="Shape 287"/>
        <p:cNvGrpSpPr/>
        <p:nvPr/>
      </p:nvGrpSpPr>
      <p:grpSpPr>
        <a:xfrm>
          <a:off x="0" y="0"/>
          <a:ext cx="0" cy="0"/>
          <a:chOff x="0" y="0"/>
          <a:chExt cx="0" cy="0"/>
        </a:xfrm>
      </p:grpSpPr>
      <p:sp>
        <p:nvSpPr>
          <p:cNvPr id="288" name="Google Shape;288;p39"/>
          <p:cNvSpPr txBox="1"/>
          <p:nvPr/>
        </p:nvSpPr>
        <p:spPr>
          <a:xfrm>
            <a:off x="863640" y="1933200"/>
            <a:ext cx="5832000" cy="1172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4400" strike="noStrike">
                <a:latin typeface="Arial"/>
                <a:ea typeface="Arial"/>
                <a:cs typeface="Arial"/>
                <a:sym typeface="Arial"/>
              </a:rPr>
              <a:t>Plano de divulgação</a:t>
            </a:r>
            <a:endParaRPr b="0" sz="4400" strike="noStrike">
              <a:latin typeface="Arial"/>
              <a:ea typeface="Arial"/>
              <a:cs typeface="Arial"/>
              <a:sym typeface="Arial"/>
            </a:endParaRPr>
          </a:p>
        </p:txBody>
      </p:sp>
      <p:pic>
        <p:nvPicPr>
          <p:cNvPr id="289" name="Google Shape;289;p39"/>
          <p:cNvPicPr preferRelativeResize="0"/>
          <p:nvPr/>
        </p:nvPicPr>
        <p:blipFill rotWithShape="1">
          <a:blip r:embed="rId3">
            <a:alphaModFix/>
          </a:blip>
          <a:srcRect b="0" l="0" r="0" t="0"/>
          <a:stretch/>
        </p:blipFill>
        <p:spPr>
          <a:xfrm>
            <a:off x="-1831680" y="-1007640"/>
            <a:ext cx="5432040" cy="526896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C1C"/>
        </a:solidFill>
      </p:bgPr>
    </p:bg>
    <p:spTree>
      <p:nvGrpSpPr>
        <p:cNvPr id="293" name="Shape 293"/>
        <p:cNvGrpSpPr/>
        <p:nvPr/>
      </p:nvGrpSpPr>
      <p:grpSpPr>
        <a:xfrm>
          <a:off x="0" y="0"/>
          <a:ext cx="0" cy="0"/>
          <a:chOff x="0" y="0"/>
          <a:chExt cx="0" cy="0"/>
        </a:xfrm>
      </p:grpSpPr>
      <p:sp>
        <p:nvSpPr>
          <p:cNvPr id="294" name="Google Shape;294;p40"/>
          <p:cNvSpPr txBox="1"/>
          <p:nvPr/>
        </p:nvSpPr>
        <p:spPr>
          <a:xfrm>
            <a:off x="3671280" y="4751640"/>
            <a:ext cx="216000" cy="216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1200" strike="noStrike">
                <a:latin typeface="Arial"/>
                <a:ea typeface="Arial"/>
                <a:cs typeface="Arial"/>
                <a:sym typeface="Arial"/>
              </a:rPr>
              <a:t>27</a:t>
            </a:r>
            <a:endParaRPr b="0" sz="1200" strike="noStrike">
              <a:latin typeface="Arial"/>
              <a:ea typeface="Arial"/>
              <a:cs typeface="Arial"/>
              <a:sym typeface="Arial"/>
            </a:endParaRPr>
          </a:p>
        </p:txBody>
      </p:sp>
      <p:sp>
        <p:nvSpPr>
          <p:cNvPr id="295" name="Google Shape;295;p40"/>
          <p:cNvSpPr txBox="1"/>
          <p:nvPr/>
        </p:nvSpPr>
        <p:spPr>
          <a:xfrm>
            <a:off x="570600" y="727560"/>
            <a:ext cx="4824360" cy="141444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b="0" lang="pt-BR" sz="1400" strike="noStrike">
                <a:latin typeface="Arial"/>
                <a:ea typeface="Arial"/>
                <a:cs typeface="Arial"/>
                <a:sym typeface="Arial"/>
              </a:rPr>
              <a:t>Para os turistas e também o público local, será elaborado um banner digital e um vídeo conceitual para circular nas principais redes sociais (Facebook, Instagram e WhatsApp), e também cartazes em formato A3 nos principais pontos da cidade, como em supermercados, universidades e rodoviária.</a:t>
            </a:r>
            <a:endParaRPr b="0" sz="1400" strike="noStrike">
              <a:latin typeface="Arial"/>
              <a:ea typeface="Arial"/>
              <a:cs typeface="Arial"/>
              <a:sym typeface="Arial"/>
            </a:endParaRPr>
          </a:p>
          <a:p>
            <a:pPr indent="0" lvl="0" marL="0" marR="0" rtl="0" algn="l">
              <a:spcBef>
                <a:spcPts val="0"/>
              </a:spcBef>
              <a:spcAft>
                <a:spcPts val="0"/>
              </a:spcAft>
              <a:buNone/>
            </a:pPr>
            <a:r>
              <a:t/>
            </a:r>
            <a:endParaRPr b="0" sz="1400" strike="noStrike">
              <a:latin typeface="Arial"/>
              <a:ea typeface="Arial"/>
              <a:cs typeface="Arial"/>
              <a:sym typeface="Arial"/>
            </a:endParaRPr>
          </a:p>
          <a:p>
            <a:pPr indent="0" lvl="0" marL="0" marR="0" rtl="0" algn="l">
              <a:spcBef>
                <a:spcPts val="0"/>
              </a:spcBef>
              <a:spcAft>
                <a:spcPts val="0"/>
              </a:spcAft>
              <a:buNone/>
            </a:pPr>
            <a:r>
              <a:t/>
            </a:r>
            <a:endParaRPr b="0" sz="1400" strike="noStrike">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299" name="Shape 299"/>
        <p:cNvGrpSpPr/>
        <p:nvPr/>
      </p:nvGrpSpPr>
      <p:grpSpPr>
        <a:xfrm>
          <a:off x="0" y="0"/>
          <a:ext cx="0" cy="0"/>
          <a:chOff x="0" y="0"/>
          <a:chExt cx="0" cy="0"/>
        </a:xfrm>
      </p:grpSpPr>
      <p:sp>
        <p:nvSpPr>
          <p:cNvPr id="300" name="Google Shape;300;p41"/>
          <p:cNvSpPr txBox="1"/>
          <p:nvPr/>
        </p:nvSpPr>
        <p:spPr>
          <a:xfrm>
            <a:off x="359640" y="1823760"/>
            <a:ext cx="6840000" cy="116064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0" lang="pt-BR" sz="6600" strike="noStrike">
                <a:latin typeface="Arial"/>
                <a:ea typeface="Arial"/>
                <a:cs typeface="Arial"/>
                <a:sym typeface="Arial"/>
              </a:rPr>
              <a:t>CONTATO</a:t>
            </a:r>
            <a:br>
              <a:rPr lang="pt-BR" sz="1800"/>
            </a:br>
            <a:r>
              <a:rPr b="0" lang="pt-BR" sz="1400" strike="noStrike">
                <a:latin typeface="Arial"/>
                <a:ea typeface="Arial"/>
                <a:cs typeface="Arial"/>
                <a:sym typeface="Arial"/>
              </a:rPr>
              <a:t>Imersão digital adequada a temáticas ufológicas da cultura local</a:t>
            </a:r>
            <a:endParaRPr b="0" sz="1400" strike="noStrike">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C1C"/>
        </a:solidFill>
      </p:bgPr>
    </p:bg>
    <p:spTree>
      <p:nvGrpSpPr>
        <p:cNvPr id="72" name="Shape 72"/>
        <p:cNvGrpSpPr/>
        <p:nvPr/>
      </p:nvGrpSpPr>
      <p:grpSpPr>
        <a:xfrm>
          <a:off x="0" y="0"/>
          <a:ext cx="0" cy="0"/>
          <a:chOff x="0" y="0"/>
          <a:chExt cx="0" cy="0"/>
        </a:xfrm>
      </p:grpSpPr>
      <p:pic>
        <p:nvPicPr>
          <p:cNvPr id="73" name="Google Shape;73;p16"/>
          <p:cNvPicPr preferRelativeResize="0"/>
          <p:nvPr/>
        </p:nvPicPr>
        <p:blipFill rotWithShape="1">
          <a:blip r:embed="rId3">
            <a:alphaModFix/>
          </a:blip>
          <a:srcRect b="0" l="0" r="0" t="0"/>
          <a:stretch/>
        </p:blipFill>
        <p:spPr>
          <a:xfrm>
            <a:off x="3260880" y="64080"/>
            <a:ext cx="5234400" cy="5078160"/>
          </a:xfrm>
          <a:prstGeom prst="rect">
            <a:avLst/>
          </a:prstGeom>
          <a:noFill/>
          <a:ln>
            <a:noFill/>
          </a:ln>
        </p:spPr>
      </p:pic>
      <p:sp>
        <p:nvSpPr>
          <p:cNvPr id="74" name="Google Shape;74;p16"/>
          <p:cNvSpPr txBox="1"/>
          <p:nvPr/>
        </p:nvSpPr>
        <p:spPr>
          <a:xfrm>
            <a:off x="575280" y="965520"/>
            <a:ext cx="6408000" cy="4168440"/>
          </a:xfrm>
          <a:prstGeom prst="rect">
            <a:avLst/>
          </a:prstGeom>
          <a:noFill/>
          <a:ln>
            <a:noFill/>
          </a:ln>
        </p:spPr>
        <p:txBody>
          <a:bodyPr anchorCtr="0" anchor="t" bIns="0" lIns="0" spcFirstLastPara="1" rIns="0" wrap="square" tIns="0">
            <a:noAutofit/>
          </a:bodyPr>
          <a:lstStyle/>
          <a:p>
            <a:pPr indent="0" lvl="0" marL="0" marR="0" rtl="0" algn="just">
              <a:lnSpc>
                <a:spcPct val="100000"/>
              </a:lnSpc>
              <a:spcBef>
                <a:spcPts val="0"/>
              </a:spcBef>
              <a:spcAft>
                <a:spcPts val="0"/>
              </a:spcAft>
              <a:buNone/>
            </a:pPr>
            <a:r>
              <a:rPr b="1" lang="pt-BR" sz="1200" strike="noStrike">
                <a:latin typeface="Arial"/>
                <a:ea typeface="Arial"/>
                <a:cs typeface="Arial"/>
                <a:sym typeface="Arial"/>
              </a:rPr>
              <a:t>Apresentação										</a:t>
            </a:r>
            <a:r>
              <a:rPr b="1" lang="pt-BR" sz="1200" strike="noStrike">
                <a:solidFill>
                  <a:srgbClr val="FFFFFF"/>
                </a:solidFill>
                <a:latin typeface="Arial"/>
                <a:ea typeface="Arial"/>
                <a:cs typeface="Arial"/>
                <a:sym typeface="Arial"/>
              </a:rPr>
              <a:t>04</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rPr b="1" lang="pt-BR" sz="1200" strike="noStrike">
                <a:latin typeface="Arial"/>
                <a:ea typeface="Arial"/>
                <a:cs typeface="Arial"/>
                <a:sym typeface="Arial"/>
              </a:rPr>
              <a:t>	</a:t>
            </a:r>
            <a:r>
              <a:rPr b="0" lang="pt-BR" sz="1200" strike="noStrike">
                <a:latin typeface="Arial"/>
                <a:ea typeface="Arial"/>
                <a:cs typeface="Arial"/>
                <a:sym typeface="Arial"/>
              </a:rPr>
              <a:t>Oportunidade									05</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rPr b="0" lang="pt-BR" sz="1200" strike="noStrike">
                <a:latin typeface="Arial"/>
                <a:ea typeface="Arial"/>
                <a:cs typeface="Arial"/>
                <a:sym typeface="Arial"/>
              </a:rPr>
              <a:t>	Objetivos										06</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rPr b="0" lang="pt-BR" sz="1200" strike="noStrike">
                <a:latin typeface="Arial"/>
                <a:ea typeface="Arial"/>
                <a:cs typeface="Arial"/>
                <a:sym typeface="Arial"/>
              </a:rPr>
              <a:t>	Público Alvo										07</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rPr b="0" lang="pt-BR" sz="1200" strike="noStrike">
                <a:latin typeface="Arial"/>
                <a:ea typeface="Arial"/>
                <a:cs typeface="Arial"/>
                <a:sym typeface="Arial"/>
              </a:rPr>
              <a:t>	Personas										08</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rPr b="0" lang="pt-BR" sz="1200" strike="noStrike">
                <a:latin typeface="Arial"/>
                <a:ea typeface="Arial"/>
                <a:cs typeface="Arial"/>
                <a:sym typeface="Arial"/>
              </a:rPr>
              <a:t>	Cenário de uso									</a:t>
            </a:r>
            <a:r>
              <a:rPr b="0" lang="pt-BR" sz="1200" strike="noStrike">
                <a:solidFill>
                  <a:srgbClr val="FFFFFF"/>
                </a:solidFill>
                <a:latin typeface="Arial"/>
                <a:ea typeface="Arial"/>
                <a:cs typeface="Arial"/>
                <a:sym typeface="Arial"/>
              </a:rPr>
              <a:t>11</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rPr b="0" lang="pt-BR" sz="1200" strike="noStrike">
                <a:solidFill>
                  <a:srgbClr val="FFFFFF"/>
                </a:solidFill>
                <a:latin typeface="Arial"/>
                <a:ea typeface="Arial"/>
                <a:cs typeface="Arial"/>
                <a:sym typeface="Arial"/>
              </a:rPr>
              <a:t>	Linguagem de Categoria								12</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rPr b="1" lang="pt-BR" sz="1200" strike="noStrike">
                <a:latin typeface="Arial"/>
                <a:ea typeface="Arial"/>
                <a:cs typeface="Arial"/>
                <a:sym typeface="Arial"/>
              </a:rPr>
              <a:t>Solução											</a:t>
            </a:r>
            <a:r>
              <a:rPr b="1" lang="pt-BR" sz="1200" strike="noStrike">
                <a:solidFill>
                  <a:srgbClr val="333333"/>
                </a:solidFill>
                <a:latin typeface="Arial"/>
                <a:ea typeface="Arial"/>
                <a:cs typeface="Arial"/>
                <a:sym typeface="Arial"/>
              </a:rPr>
              <a:t>13</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rPr b="1" lang="pt-BR" sz="1200" strike="noStrike">
                <a:latin typeface="Arial"/>
                <a:ea typeface="Arial"/>
                <a:cs typeface="Arial"/>
                <a:sym typeface="Arial"/>
              </a:rPr>
              <a:t>	</a:t>
            </a:r>
            <a:r>
              <a:rPr b="0" lang="pt-BR" sz="1200" strike="noStrike">
                <a:latin typeface="Arial"/>
                <a:ea typeface="Arial"/>
                <a:cs typeface="Arial"/>
                <a:sym typeface="Arial"/>
              </a:rPr>
              <a:t>Estratégias de Design								</a:t>
            </a:r>
            <a:r>
              <a:rPr b="0" lang="pt-BR" sz="1200" strike="noStrike">
                <a:solidFill>
                  <a:srgbClr val="333333"/>
                </a:solidFill>
                <a:latin typeface="Arial"/>
                <a:ea typeface="Arial"/>
                <a:cs typeface="Arial"/>
                <a:sym typeface="Arial"/>
              </a:rPr>
              <a:t>14</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rPr b="0" lang="pt-BR" sz="1200" strike="noStrike">
                <a:latin typeface="Arial"/>
                <a:ea typeface="Arial"/>
                <a:cs typeface="Arial"/>
                <a:sym typeface="Arial"/>
              </a:rPr>
              <a:t>	Conceito de Criação								</a:t>
            </a:r>
            <a:r>
              <a:rPr b="0" lang="pt-BR" sz="1200" strike="noStrike">
                <a:solidFill>
                  <a:srgbClr val="333333"/>
                </a:solidFill>
                <a:latin typeface="Arial"/>
                <a:ea typeface="Arial"/>
                <a:cs typeface="Arial"/>
                <a:sym typeface="Arial"/>
              </a:rPr>
              <a:t>15</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rPr b="0" lang="pt-BR" sz="1200" strike="noStrike">
                <a:latin typeface="Arial"/>
                <a:ea typeface="Arial"/>
                <a:cs typeface="Arial"/>
                <a:sym typeface="Arial"/>
              </a:rPr>
              <a:t>	Produto										</a:t>
            </a:r>
            <a:r>
              <a:rPr b="0" lang="pt-BR" sz="1200" strike="noStrike">
                <a:solidFill>
                  <a:srgbClr val="333333"/>
                </a:solidFill>
                <a:latin typeface="Arial"/>
                <a:ea typeface="Arial"/>
                <a:cs typeface="Arial"/>
                <a:sym typeface="Arial"/>
              </a:rPr>
              <a:t>16</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rPr b="0" lang="pt-BR" sz="1200" strike="noStrike">
                <a:latin typeface="Arial"/>
                <a:ea typeface="Arial"/>
                <a:cs typeface="Arial"/>
                <a:sym typeface="Arial"/>
              </a:rPr>
              <a:t>	Marca											</a:t>
            </a:r>
            <a:r>
              <a:rPr b="0" lang="pt-BR" sz="1200" strike="noStrike">
                <a:solidFill>
                  <a:srgbClr val="333333"/>
                </a:solidFill>
                <a:latin typeface="Arial"/>
                <a:ea typeface="Arial"/>
                <a:cs typeface="Arial"/>
                <a:sym typeface="Arial"/>
              </a:rPr>
              <a:t>17</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rPr b="0" lang="pt-BR" sz="1200" strike="noStrike">
                <a:latin typeface="Arial"/>
                <a:ea typeface="Arial"/>
                <a:cs typeface="Arial"/>
                <a:sym typeface="Arial"/>
              </a:rPr>
              <a:t>	Paleta de Cores									</a:t>
            </a:r>
            <a:r>
              <a:rPr b="0" lang="pt-BR" sz="1200" strike="noStrike">
                <a:solidFill>
                  <a:srgbClr val="333333"/>
                </a:solidFill>
                <a:latin typeface="Arial"/>
                <a:ea typeface="Arial"/>
                <a:cs typeface="Arial"/>
                <a:sym typeface="Arial"/>
              </a:rPr>
              <a:t>18</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rPr b="0" lang="pt-BR" sz="1200" strike="noStrike">
                <a:latin typeface="Arial"/>
                <a:ea typeface="Arial"/>
                <a:cs typeface="Arial"/>
                <a:sym typeface="Arial"/>
              </a:rPr>
              <a:t>	Tipografia										</a:t>
            </a:r>
            <a:r>
              <a:rPr b="0" lang="pt-BR" sz="1200" strike="noStrike">
                <a:solidFill>
                  <a:srgbClr val="1C1C1C"/>
                </a:solidFill>
                <a:latin typeface="Arial"/>
                <a:ea typeface="Arial"/>
                <a:cs typeface="Arial"/>
                <a:sym typeface="Arial"/>
              </a:rPr>
              <a:t>19</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rPr b="1" lang="pt-BR" sz="1200" strike="noStrike">
                <a:latin typeface="Arial"/>
                <a:ea typeface="Arial"/>
                <a:cs typeface="Arial"/>
                <a:sym typeface="Arial"/>
              </a:rPr>
              <a:t>Projetos Específicos 									20</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rPr b="1" lang="pt-BR" sz="1200" strike="noStrike">
                <a:latin typeface="Arial"/>
                <a:ea typeface="Arial"/>
                <a:cs typeface="Arial"/>
                <a:sym typeface="Arial"/>
              </a:rPr>
              <a:t>	</a:t>
            </a:r>
            <a:r>
              <a:rPr b="0" lang="pt-BR" sz="1200" strike="noStrike">
                <a:latin typeface="Arial"/>
                <a:ea typeface="Arial"/>
                <a:cs typeface="Arial"/>
                <a:sym typeface="Arial"/>
              </a:rPr>
              <a:t>Projeto de informação								21</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rPr b="0" lang="pt-BR" sz="1200" strike="noStrike">
                <a:latin typeface="Arial"/>
                <a:ea typeface="Arial"/>
                <a:cs typeface="Arial"/>
                <a:sym typeface="Arial"/>
              </a:rPr>
              <a:t>	Projeto de Navegação 								22</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rPr b="0" lang="pt-BR" sz="1200" strike="noStrike">
                <a:latin typeface="Arial"/>
                <a:ea typeface="Arial"/>
                <a:cs typeface="Arial"/>
                <a:sym typeface="Arial"/>
              </a:rPr>
              <a:t>	Projeto de Interação								23</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rPr b="1" lang="pt-BR" sz="1200" strike="noStrike">
                <a:latin typeface="Arial"/>
                <a:ea typeface="Arial"/>
                <a:cs typeface="Arial"/>
                <a:sym typeface="Arial"/>
              </a:rPr>
              <a:t>Materiais e Tecnologias 									24</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t/>
            </a:r>
            <a:endParaRPr b="0" sz="1200" strike="noStrike">
              <a:latin typeface="Arial"/>
              <a:ea typeface="Arial"/>
              <a:cs typeface="Arial"/>
              <a:sym typeface="Arial"/>
            </a:endParaRPr>
          </a:p>
          <a:p>
            <a:pPr indent="0" lvl="0" marL="0" marR="0" rtl="0" algn="just">
              <a:lnSpc>
                <a:spcPct val="100000"/>
              </a:lnSpc>
              <a:spcBef>
                <a:spcPts val="0"/>
              </a:spcBef>
              <a:spcAft>
                <a:spcPts val="0"/>
              </a:spcAft>
              <a:buNone/>
            </a:pPr>
            <a:r>
              <a:rPr b="1" lang="pt-BR" sz="1200" strike="noStrike">
                <a:latin typeface="Arial"/>
                <a:ea typeface="Arial"/>
                <a:cs typeface="Arial"/>
                <a:sym typeface="Arial"/>
              </a:rPr>
              <a:t>Plano de divulgação									26</a:t>
            </a:r>
            <a:endParaRPr b="0" sz="1200" strike="noStrike">
              <a:latin typeface="Arial"/>
              <a:ea typeface="Arial"/>
              <a:cs typeface="Arial"/>
              <a:sym typeface="Arial"/>
            </a:endParaRPr>
          </a:p>
        </p:txBody>
      </p:sp>
      <p:sp>
        <p:nvSpPr>
          <p:cNvPr id="75" name="Google Shape;75;p16"/>
          <p:cNvSpPr txBox="1"/>
          <p:nvPr/>
        </p:nvSpPr>
        <p:spPr>
          <a:xfrm>
            <a:off x="560160" y="159120"/>
            <a:ext cx="6552000" cy="985320"/>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b="1" lang="pt-BR" sz="3200" strike="noStrike">
                <a:latin typeface="Arial"/>
                <a:ea typeface="Arial"/>
                <a:cs typeface="Arial"/>
                <a:sym typeface="Arial"/>
              </a:rPr>
              <a:t>SUMÁRIO</a:t>
            </a:r>
            <a:endParaRPr b="0" sz="3200" strike="noStrike">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79" name="Shape 79"/>
        <p:cNvGrpSpPr/>
        <p:nvPr/>
      </p:nvGrpSpPr>
      <p:grpSpPr>
        <a:xfrm>
          <a:off x="0" y="0"/>
          <a:ext cx="0" cy="0"/>
          <a:chOff x="0" y="0"/>
          <a:chExt cx="0" cy="0"/>
        </a:xfrm>
      </p:grpSpPr>
      <p:sp>
        <p:nvSpPr>
          <p:cNvPr id="80" name="Google Shape;80;p17"/>
          <p:cNvSpPr txBox="1"/>
          <p:nvPr/>
        </p:nvSpPr>
        <p:spPr>
          <a:xfrm>
            <a:off x="863640" y="1933200"/>
            <a:ext cx="5832000" cy="117252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4400" strike="noStrike">
                <a:latin typeface="Arial"/>
                <a:ea typeface="Arial"/>
                <a:cs typeface="Arial"/>
                <a:sym typeface="Arial"/>
              </a:rPr>
              <a:t>APRESENTAÇÃO</a:t>
            </a:r>
            <a:endParaRPr b="0" sz="4400" strike="noStrike">
              <a:latin typeface="Arial"/>
              <a:ea typeface="Arial"/>
              <a:cs typeface="Arial"/>
              <a:sym typeface="Arial"/>
            </a:endParaRPr>
          </a:p>
        </p:txBody>
      </p:sp>
      <p:pic>
        <p:nvPicPr>
          <p:cNvPr id="81" name="Google Shape;81;p17"/>
          <p:cNvPicPr preferRelativeResize="0"/>
          <p:nvPr/>
        </p:nvPicPr>
        <p:blipFill rotWithShape="1">
          <a:blip r:embed="rId3">
            <a:alphaModFix/>
          </a:blip>
          <a:srcRect b="0" l="0" r="0" t="0"/>
          <a:stretch/>
        </p:blipFill>
        <p:spPr>
          <a:xfrm>
            <a:off x="-1831680" y="-1007640"/>
            <a:ext cx="5432040" cy="526896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C1C"/>
        </a:solidFill>
      </p:bgPr>
    </p:bg>
    <p:spTree>
      <p:nvGrpSpPr>
        <p:cNvPr id="85" name="Shape 85"/>
        <p:cNvGrpSpPr/>
        <p:nvPr/>
      </p:nvGrpSpPr>
      <p:grpSpPr>
        <a:xfrm>
          <a:off x="0" y="0"/>
          <a:ext cx="0" cy="0"/>
          <a:chOff x="0" y="0"/>
          <a:chExt cx="0" cy="0"/>
        </a:xfrm>
      </p:grpSpPr>
      <p:sp>
        <p:nvSpPr>
          <p:cNvPr id="86" name="Google Shape;86;p18"/>
          <p:cNvSpPr txBox="1"/>
          <p:nvPr/>
        </p:nvSpPr>
        <p:spPr>
          <a:xfrm>
            <a:off x="467640" y="359640"/>
            <a:ext cx="4608000" cy="648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3000" strike="noStrike">
                <a:latin typeface="Arial"/>
                <a:ea typeface="Arial"/>
                <a:cs typeface="Arial"/>
                <a:sym typeface="Arial"/>
              </a:rPr>
              <a:t>Oportunidade</a:t>
            </a:r>
            <a:endParaRPr b="0" sz="3000" strike="noStrike">
              <a:latin typeface="Arial"/>
              <a:ea typeface="Arial"/>
              <a:cs typeface="Arial"/>
              <a:sym typeface="Arial"/>
            </a:endParaRPr>
          </a:p>
        </p:txBody>
      </p:sp>
      <p:sp>
        <p:nvSpPr>
          <p:cNvPr id="87" name="Google Shape;87;p18"/>
          <p:cNvSpPr txBox="1"/>
          <p:nvPr/>
        </p:nvSpPr>
        <p:spPr>
          <a:xfrm>
            <a:off x="575640" y="999720"/>
            <a:ext cx="4608000" cy="263592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b="0" lang="pt-BR" sz="1100" strike="noStrike">
                <a:latin typeface="Arial"/>
                <a:ea typeface="Arial"/>
                <a:cs typeface="Arial"/>
                <a:sym typeface="Arial"/>
              </a:rPr>
              <a:t>Quixadá é reconhecida nacionalmente pelas suas lendas envolvendo acontecimentos ufológicos misteriosos, entretanto isto não é explorado pela iniciativa pública nem privada, logo há uma oportunidade de apropriar-se desse tema para angariar mais turismo e interatividade entre pessoas em ambientes culturais locais(museus, centros culturais), que além de nunca terem recebido nenhum trabalho da temática ufológica, também nunca usaram tecnologias contemporâneas em suas exposições.</a:t>
            </a:r>
            <a:endParaRPr b="0" sz="1100" strike="noStrike">
              <a:latin typeface="Arial"/>
              <a:ea typeface="Arial"/>
              <a:cs typeface="Arial"/>
              <a:sym typeface="Arial"/>
            </a:endParaRPr>
          </a:p>
        </p:txBody>
      </p:sp>
      <p:sp>
        <p:nvSpPr>
          <p:cNvPr id="88" name="Google Shape;88;p18"/>
          <p:cNvSpPr txBox="1"/>
          <p:nvPr/>
        </p:nvSpPr>
        <p:spPr>
          <a:xfrm>
            <a:off x="3671280" y="4751640"/>
            <a:ext cx="216000" cy="216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1200" strike="noStrike">
                <a:latin typeface="Arial"/>
                <a:ea typeface="Arial"/>
                <a:cs typeface="Arial"/>
                <a:sym typeface="Arial"/>
              </a:rPr>
              <a:t>05</a:t>
            </a:r>
            <a:endParaRPr b="0" sz="1200" strike="noStrike">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C1C"/>
        </a:solidFill>
      </p:bgPr>
    </p:bg>
    <p:spTree>
      <p:nvGrpSpPr>
        <p:cNvPr id="92" name="Shape 92"/>
        <p:cNvGrpSpPr/>
        <p:nvPr/>
      </p:nvGrpSpPr>
      <p:grpSpPr>
        <a:xfrm>
          <a:off x="0" y="0"/>
          <a:ext cx="0" cy="0"/>
          <a:chOff x="0" y="0"/>
          <a:chExt cx="0" cy="0"/>
        </a:xfrm>
      </p:grpSpPr>
      <p:sp>
        <p:nvSpPr>
          <p:cNvPr id="93" name="Google Shape;93;p19"/>
          <p:cNvSpPr txBox="1"/>
          <p:nvPr/>
        </p:nvSpPr>
        <p:spPr>
          <a:xfrm>
            <a:off x="467640" y="359640"/>
            <a:ext cx="4608000" cy="648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3000" strike="noStrike">
                <a:latin typeface="Arial"/>
                <a:ea typeface="Arial"/>
                <a:cs typeface="Arial"/>
                <a:sym typeface="Arial"/>
              </a:rPr>
              <a:t>OBJETIVOS</a:t>
            </a:r>
            <a:endParaRPr b="0" sz="3000" strike="noStrike">
              <a:latin typeface="Arial"/>
              <a:ea typeface="Arial"/>
              <a:cs typeface="Arial"/>
              <a:sym typeface="Arial"/>
            </a:endParaRPr>
          </a:p>
        </p:txBody>
      </p:sp>
      <p:sp>
        <p:nvSpPr>
          <p:cNvPr id="94" name="Google Shape;94;p19"/>
          <p:cNvSpPr txBox="1"/>
          <p:nvPr/>
        </p:nvSpPr>
        <p:spPr>
          <a:xfrm>
            <a:off x="3671280" y="4751640"/>
            <a:ext cx="216000" cy="216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1200" strike="noStrike">
                <a:latin typeface="Arial"/>
                <a:ea typeface="Arial"/>
                <a:cs typeface="Arial"/>
                <a:sym typeface="Arial"/>
              </a:rPr>
              <a:t>06</a:t>
            </a:r>
            <a:endParaRPr b="0" sz="1200" strike="noStrike">
              <a:latin typeface="Arial"/>
              <a:ea typeface="Arial"/>
              <a:cs typeface="Arial"/>
              <a:sym typeface="Arial"/>
            </a:endParaRPr>
          </a:p>
        </p:txBody>
      </p:sp>
      <p:sp>
        <p:nvSpPr>
          <p:cNvPr id="95" name="Google Shape;95;p19"/>
          <p:cNvSpPr txBox="1"/>
          <p:nvPr/>
        </p:nvSpPr>
        <p:spPr>
          <a:xfrm>
            <a:off x="575280" y="999720"/>
            <a:ext cx="4608360" cy="275220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rPr b="1" lang="pt-BR" sz="1400" strike="noStrike">
                <a:latin typeface="Arial"/>
                <a:ea typeface="Arial"/>
                <a:cs typeface="Arial"/>
                <a:sym typeface="Arial"/>
              </a:rPr>
              <a:t>Geral</a:t>
            </a:r>
            <a:endParaRPr b="0" sz="1400" strike="noStrike">
              <a:latin typeface="Arial"/>
              <a:ea typeface="Arial"/>
              <a:cs typeface="Arial"/>
              <a:sym typeface="Arial"/>
            </a:endParaRPr>
          </a:p>
          <a:p>
            <a:pPr indent="0" lvl="0" marL="0" marR="0" rtl="0" algn="just">
              <a:spcBef>
                <a:spcPts val="0"/>
              </a:spcBef>
              <a:spcAft>
                <a:spcPts val="0"/>
              </a:spcAft>
              <a:buNone/>
            </a:pPr>
            <a:r>
              <a:rPr b="0" lang="pt-BR" sz="1100" strike="noStrike">
                <a:latin typeface="Arial"/>
                <a:ea typeface="Arial"/>
                <a:cs typeface="Arial"/>
                <a:sym typeface="Arial"/>
              </a:rPr>
              <a:t>Oferecer uma exposição de imersão digital, de acesso gratuito, que fomente a atividade cultural de Quixadá explorando </a:t>
            </a:r>
            <a:endParaRPr b="0" sz="1100" strike="noStrike">
              <a:latin typeface="Arial"/>
              <a:ea typeface="Arial"/>
              <a:cs typeface="Arial"/>
              <a:sym typeface="Arial"/>
            </a:endParaRPr>
          </a:p>
          <a:p>
            <a:pPr indent="0" lvl="0" marL="0" marR="0" rtl="0" algn="just">
              <a:spcBef>
                <a:spcPts val="0"/>
              </a:spcBef>
              <a:spcAft>
                <a:spcPts val="0"/>
              </a:spcAft>
              <a:buNone/>
            </a:pPr>
            <a:r>
              <a:rPr b="0" lang="pt-BR" sz="1100" strike="noStrike">
                <a:latin typeface="Arial"/>
                <a:ea typeface="Arial"/>
                <a:cs typeface="Arial"/>
                <a:sym typeface="Arial"/>
              </a:rPr>
              <a:t>elementos da ufologia local.  </a:t>
            </a:r>
            <a:endParaRPr b="0" sz="1100" strike="noStrike">
              <a:latin typeface="Arial"/>
              <a:ea typeface="Arial"/>
              <a:cs typeface="Arial"/>
              <a:sym typeface="Arial"/>
            </a:endParaRPr>
          </a:p>
          <a:p>
            <a:pPr indent="0" lvl="0" marL="0" marR="0" rtl="0" algn="just">
              <a:spcBef>
                <a:spcPts val="0"/>
              </a:spcBef>
              <a:spcAft>
                <a:spcPts val="0"/>
              </a:spcAft>
              <a:buNone/>
            </a:pPr>
            <a:r>
              <a:t/>
            </a:r>
            <a:endParaRPr b="0" sz="1100" strike="noStrike">
              <a:latin typeface="Arial"/>
              <a:ea typeface="Arial"/>
              <a:cs typeface="Arial"/>
              <a:sym typeface="Arial"/>
            </a:endParaRPr>
          </a:p>
          <a:p>
            <a:pPr indent="0" lvl="0" marL="0" marR="0" rtl="0" algn="just">
              <a:spcBef>
                <a:spcPts val="0"/>
              </a:spcBef>
              <a:spcAft>
                <a:spcPts val="0"/>
              </a:spcAft>
              <a:buNone/>
            </a:pPr>
            <a:r>
              <a:t/>
            </a:r>
            <a:endParaRPr b="0" sz="1100" strike="noStrike">
              <a:latin typeface="Arial"/>
              <a:ea typeface="Arial"/>
              <a:cs typeface="Arial"/>
              <a:sym typeface="Arial"/>
            </a:endParaRPr>
          </a:p>
          <a:p>
            <a:pPr indent="0" lvl="0" marL="0" marR="0" rtl="0" algn="just">
              <a:spcBef>
                <a:spcPts val="0"/>
              </a:spcBef>
              <a:spcAft>
                <a:spcPts val="0"/>
              </a:spcAft>
              <a:buNone/>
            </a:pPr>
            <a:r>
              <a:rPr b="1" lang="pt-BR" sz="1400" strike="noStrike">
                <a:latin typeface="Arial"/>
                <a:ea typeface="Arial"/>
                <a:cs typeface="Arial"/>
                <a:sym typeface="Arial"/>
              </a:rPr>
              <a:t>Específicos</a:t>
            </a:r>
            <a:endParaRPr b="0" sz="1400" strike="noStrike">
              <a:latin typeface="Arial"/>
              <a:ea typeface="Arial"/>
              <a:cs typeface="Arial"/>
              <a:sym typeface="Arial"/>
            </a:endParaRPr>
          </a:p>
          <a:p>
            <a:pPr indent="0" lvl="0" marL="0" marR="0" rtl="0" algn="just">
              <a:spcBef>
                <a:spcPts val="0"/>
              </a:spcBef>
              <a:spcAft>
                <a:spcPts val="0"/>
              </a:spcAft>
              <a:buNone/>
            </a:pPr>
            <a:r>
              <a:rPr b="0" lang="pt-BR" sz="1100" strike="noStrike">
                <a:latin typeface="Arial"/>
                <a:ea typeface="Arial"/>
                <a:cs typeface="Arial"/>
                <a:sym typeface="Arial"/>
              </a:rPr>
              <a:t>Retornar uma parte expressiva da microcultura regional para a população local e turistas em forma de produto cultural que procura quebrar com a realidade cotidiana.</a:t>
            </a:r>
            <a:endParaRPr b="0" sz="1100" strike="noStrike">
              <a:latin typeface="Arial"/>
              <a:ea typeface="Arial"/>
              <a:cs typeface="Arial"/>
              <a:sym typeface="Arial"/>
            </a:endParaRPr>
          </a:p>
          <a:p>
            <a:pPr indent="0" lvl="0" marL="0" marR="0" rtl="0" algn="just">
              <a:spcBef>
                <a:spcPts val="0"/>
              </a:spcBef>
              <a:spcAft>
                <a:spcPts val="0"/>
              </a:spcAft>
              <a:buNone/>
            </a:pPr>
            <a:r>
              <a:t/>
            </a:r>
            <a:endParaRPr b="0" sz="1100" strike="noStrike">
              <a:latin typeface="Arial"/>
              <a:ea typeface="Arial"/>
              <a:cs typeface="Arial"/>
              <a:sym typeface="Arial"/>
            </a:endParaRPr>
          </a:p>
          <a:p>
            <a:pPr indent="0" lvl="0" marL="0" marR="0" rtl="0" algn="just">
              <a:spcBef>
                <a:spcPts val="0"/>
              </a:spcBef>
              <a:spcAft>
                <a:spcPts val="0"/>
              </a:spcAft>
              <a:buNone/>
            </a:pPr>
            <a:r>
              <a:rPr b="0" lang="pt-BR" sz="1100" strike="noStrike">
                <a:latin typeface="Arial"/>
                <a:ea typeface="Arial"/>
                <a:cs typeface="Arial"/>
                <a:sym typeface="Arial"/>
              </a:rPr>
              <a:t>Divertir, entreter e criar uma experiência íntima com o usuário a partir de tecnologias eletrônicas digitais interativas.</a:t>
            </a:r>
            <a:endParaRPr b="0" sz="1100" strike="noStrik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C1C"/>
        </a:solidFill>
      </p:bgPr>
    </p:bg>
    <p:spTree>
      <p:nvGrpSpPr>
        <p:cNvPr id="99" name="Shape 99"/>
        <p:cNvGrpSpPr/>
        <p:nvPr/>
      </p:nvGrpSpPr>
      <p:grpSpPr>
        <a:xfrm>
          <a:off x="0" y="0"/>
          <a:ext cx="0" cy="0"/>
          <a:chOff x="0" y="0"/>
          <a:chExt cx="0" cy="0"/>
        </a:xfrm>
      </p:grpSpPr>
      <p:sp>
        <p:nvSpPr>
          <p:cNvPr id="100" name="Google Shape;100;p20"/>
          <p:cNvSpPr txBox="1"/>
          <p:nvPr/>
        </p:nvSpPr>
        <p:spPr>
          <a:xfrm>
            <a:off x="467640" y="359640"/>
            <a:ext cx="4608000" cy="648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3000" strike="noStrike">
                <a:latin typeface="Arial"/>
                <a:ea typeface="Arial"/>
                <a:cs typeface="Arial"/>
                <a:sym typeface="Arial"/>
              </a:rPr>
              <a:t>PÚBLICO ALVO</a:t>
            </a:r>
            <a:endParaRPr b="0" sz="3000" strike="noStrike">
              <a:latin typeface="Arial"/>
              <a:ea typeface="Arial"/>
              <a:cs typeface="Arial"/>
              <a:sym typeface="Arial"/>
            </a:endParaRPr>
          </a:p>
        </p:txBody>
      </p:sp>
      <p:sp>
        <p:nvSpPr>
          <p:cNvPr id="101" name="Google Shape;101;p20"/>
          <p:cNvSpPr txBox="1"/>
          <p:nvPr/>
        </p:nvSpPr>
        <p:spPr>
          <a:xfrm>
            <a:off x="575640" y="819720"/>
            <a:ext cx="4608000" cy="344016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t/>
            </a:r>
            <a:endParaRPr b="0" sz="3200" strike="noStrike">
              <a:latin typeface="Arial"/>
              <a:ea typeface="Arial"/>
              <a:cs typeface="Arial"/>
              <a:sym typeface="Arial"/>
            </a:endParaRPr>
          </a:p>
          <a:p>
            <a:pPr indent="0" lvl="0" marL="0" marR="0" rtl="0" algn="just">
              <a:spcBef>
                <a:spcPts val="0"/>
              </a:spcBef>
              <a:spcAft>
                <a:spcPts val="0"/>
              </a:spcAft>
              <a:buNone/>
            </a:pPr>
            <a:r>
              <a:rPr b="0" lang="pt-BR" sz="1100" strike="noStrike">
                <a:latin typeface="Arial"/>
                <a:ea typeface="Arial"/>
                <a:cs typeface="Arial"/>
                <a:sym typeface="Arial"/>
              </a:rPr>
              <a:t>Tendo como intuito a coleta de valores e conhecimentos prévios , foram realizadas duas pesquisas de campo na qual foram entrevistados 3 grupos de pessoas: moradores locais, visitantes da cidade e guias turísticos. Em análise aos dados obtidos, as principais afirmações coletadas  em relação ao tema foram que, os motivos da presença por parte dos visitantes em Quixadá se deu por notícias na TV e pela internet,   enquanto que por outro lado, guias turísticos e demais conterrâneos da cidade descrevem aparições misteriosas no céu principalmente a noite, supostamente presenciadas por familiares ou amigos próximos. Percebeu-se mediante a essas ocasiões que essas pessoas demonstram uma certa disposição ao falar sobre o assunto, o que impulsionou a decisão de destinar nossa proposta a uma faixa etária compostas por elas, que corresponde a adolescentes desde os 14 anos até adultos no máximo aos 50 anos de idade.</a:t>
            </a:r>
            <a:endParaRPr b="0" sz="1100" strike="noStrike">
              <a:latin typeface="Arial"/>
              <a:ea typeface="Arial"/>
              <a:cs typeface="Arial"/>
              <a:sym typeface="Arial"/>
            </a:endParaRPr>
          </a:p>
          <a:p>
            <a:pPr indent="0" lvl="0" marL="0" marR="0" rtl="0" algn="just">
              <a:spcBef>
                <a:spcPts val="0"/>
              </a:spcBef>
              <a:spcAft>
                <a:spcPts val="0"/>
              </a:spcAft>
              <a:buNone/>
            </a:pPr>
            <a:r>
              <a:t/>
            </a:r>
            <a:endParaRPr b="0" sz="1100" strike="noStrike">
              <a:latin typeface="Arial"/>
              <a:ea typeface="Arial"/>
              <a:cs typeface="Arial"/>
              <a:sym typeface="Arial"/>
            </a:endParaRPr>
          </a:p>
        </p:txBody>
      </p:sp>
      <p:sp>
        <p:nvSpPr>
          <p:cNvPr id="102" name="Google Shape;102;p20"/>
          <p:cNvSpPr txBox="1"/>
          <p:nvPr/>
        </p:nvSpPr>
        <p:spPr>
          <a:xfrm>
            <a:off x="3671280" y="4751640"/>
            <a:ext cx="216000" cy="216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1200" strike="noStrike">
                <a:latin typeface="Arial"/>
                <a:ea typeface="Arial"/>
                <a:cs typeface="Arial"/>
                <a:sym typeface="Arial"/>
              </a:rPr>
              <a:t>07</a:t>
            </a:r>
            <a:endParaRPr b="0" sz="1200" strike="noStrike">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C1C"/>
        </a:solidFill>
      </p:bgPr>
    </p:bg>
    <p:spTree>
      <p:nvGrpSpPr>
        <p:cNvPr id="106" name="Shape 106"/>
        <p:cNvGrpSpPr/>
        <p:nvPr/>
      </p:nvGrpSpPr>
      <p:grpSpPr>
        <a:xfrm>
          <a:off x="0" y="0"/>
          <a:ext cx="0" cy="0"/>
          <a:chOff x="0" y="0"/>
          <a:chExt cx="0" cy="0"/>
        </a:xfrm>
      </p:grpSpPr>
      <p:sp>
        <p:nvSpPr>
          <p:cNvPr id="107" name="Google Shape;107;p21"/>
          <p:cNvSpPr txBox="1"/>
          <p:nvPr/>
        </p:nvSpPr>
        <p:spPr>
          <a:xfrm>
            <a:off x="467640" y="359640"/>
            <a:ext cx="4608000" cy="648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3000" strike="noStrike">
                <a:latin typeface="Arial"/>
                <a:ea typeface="Arial"/>
                <a:cs typeface="Arial"/>
                <a:sym typeface="Arial"/>
              </a:rPr>
              <a:t>PERSONAS</a:t>
            </a:r>
            <a:endParaRPr b="0" sz="3000" strike="noStrike">
              <a:latin typeface="Arial"/>
              <a:ea typeface="Arial"/>
              <a:cs typeface="Arial"/>
              <a:sym typeface="Arial"/>
            </a:endParaRPr>
          </a:p>
        </p:txBody>
      </p:sp>
      <p:sp>
        <p:nvSpPr>
          <p:cNvPr id="108" name="Google Shape;108;p21"/>
          <p:cNvSpPr txBox="1"/>
          <p:nvPr/>
        </p:nvSpPr>
        <p:spPr>
          <a:xfrm>
            <a:off x="575640" y="819720"/>
            <a:ext cx="4608000" cy="344016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t/>
            </a:r>
            <a:endParaRPr b="0" sz="3200" strike="noStrike">
              <a:latin typeface="Arial"/>
              <a:ea typeface="Arial"/>
              <a:cs typeface="Arial"/>
              <a:sym typeface="Arial"/>
            </a:endParaRPr>
          </a:p>
          <a:p>
            <a:pPr indent="0" lvl="0" marL="0" marR="0" rtl="0" algn="just">
              <a:lnSpc>
                <a:spcPct val="115000"/>
              </a:lnSpc>
              <a:spcBef>
                <a:spcPts val="0"/>
              </a:spcBef>
              <a:spcAft>
                <a:spcPts val="0"/>
              </a:spcAft>
              <a:buNone/>
            </a:pPr>
            <a:r>
              <a:rPr b="1" lang="pt-BR" sz="1100" strike="noStrike">
                <a:latin typeface="Arial"/>
                <a:ea typeface="Arial"/>
                <a:cs typeface="Arial"/>
                <a:sym typeface="Arial"/>
              </a:rPr>
              <a:t>Nome:</a:t>
            </a:r>
            <a:r>
              <a:rPr b="0" lang="pt-BR" sz="1100" strike="noStrike">
                <a:latin typeface="Arial"/>
                <a:ea typeface="Arial"/>
                <a:cs typeface="Arial"/>
                <a:sym typeface="Arial"/>
              </a:rPr>
              <a:t> Marta Cristina Germana Nunes </a:t>
            </a:r>
            <a:endParaRPr b="0" sz="1100" strike="noStrike">
              <a:latin typeface="Arial"/>
              <a:ea typeface="Arial"/>
              <a:cs typeface="Arial"/>
              <a:sym typeface="Arial"/>
            </a:endParaRPr>
          </a:p>
          <a:p>
            <a:pPr indent="0" lvl="0" marL="0" marR="0" rtl="0" algn="just">
              <a:lnSpc>
                <a:spcPct val="115000"/>
              </a:lnSpc>
              <a:spcBef>
                <a:spcPts val="0"/>
              </a:spcBef>
              <a:spcAft>
                <a:spcPts val="0"/>
              </a:spcAft>
              <a:buNone/>
            </a:pPr>
            <a:r>
              <a:rPr b="1" lang="pt-BR" sz="1100" strike="noStrike">
                <a:latin typeface="Arial"/>
                <a:ea typeface="Arial"/>
                <a:cs typeface="Arial"/>
                <a:sym typeface="Arial"/>
              </a:rPr>
              <a:t>Idade:</a:t>
            </a:r>
            <a:r>
              <a:rPr b="0" lang="pt-BR" sz="1100" strike="noStrike">
                <a:latin typeface="Arial"/>
                <a:ea typeface="Arial"/>
                <a:cs typeface="Arial"/>
                <a:sym typeface="Arial"/>
              </a:rPr>
              <a:t> 18 anos</a:t>
            </a:r>
            <a:endParaRPr b="0" sz="1100" strike="noStrike">
              <a:latin typeface="Arial"/>
              <a:ea typeface="Arial"/>
              <a:cs typeface="Arial"/>
              <a:sym typeface="Arial"/>
            </a:endParaRPr>
          </a:p>
          <a:p>
            <a:pPr indent="0" lvl="0" marL="0" marR="0" rtl="0" algn="just">
              <a:lnSpc>
                <a:spcPct val="115000"/>
              </a:lnSpc>
              <a:spcBef>
                <a:spcPts val="0"/>
              </a:spcBef>
              <a:spcAft>
                <a:spcPts val="0"/>
              </a:spcAft>
              <a:buNone/>
            </a:pPr>
            <a:r>
              <a:rPr b="1" lang="pt-BR" sz="1100" strike="noStrike">
                <a:latin typeface="Arial"/>
                <a:ea typeface="Arial"/>
                <a:cs typeface="Arial"/>
                <a:sym typeface="Arial"/>
              </a:rPr>
              <a:t>Profissão:</a:t>
            </a:r>
            <a:r>
              <a:rPr b="0" lang="pt-BR" sz="1100" strike="noStrike">
                <a:latin typeface="Arial"/>
                <a:ea typeface="Arial"/>
                <a:cs typeface="Arial"/>
                <a:sym typeface="Arial"/>
              </a:rPr>
              <a:t> Estudante</a:t>
            </a:r>
            <a:endParaRPr b="0" sz="1100" strike="noStrike">
              <a:latin typeface="Arial"/>
              <a:ea typeface="Arial"/>
              <a:cs typeface="Arial"/>
              <a:sym typeface="Arial"/>
            </a:endParaRPr>
          </a:p>
          <a:p>
            <a:pPr indent="0" lvl="0" marL="0" marR="0" rtl="0" algn="just">
              <a:lnSpc>
                <a:spcPct val="115000"/>
              </a:lnSpc>
              <a:spcBef>
                <a:spcPts val="0"/>
              </a:spcBef>
              <a:spcAft>
                <a:spcPts val="0"/>
              </a:spcAft>
              <a:buNone/>
            </a:pPr>
            <a:r>
              <a:rPr b="1" lang="pt-BR" sz="1100" strike="noStrike">
                <a:latin typeface="Arial"/>
                <a:ea typeface="Arial"/>
                <a:cs typeface="Arial"/>
                <a:sym typeface="Arial"/>
              </a:rPr>
              <a:t>Categoria:</a:t>
            </a:r>
            <a:r>
              <a:rPr b="0" lang="pt-BR" sz="1100" strike="noStrike">
                <a:latin typeface="Arial"/>
                <a:ea typeface="Arial"/>
                <a:cs typeface="Arial"/>
                <a:sym typeface="Arial"/>
              </a:rPr>
              <a:t> Espectador </a:t>
            </a:r>
            <a:endParaRPr b="0" sz="1100" strike="noStrike">
              <a:latin typeface="Arial"/>
              <a:ea typeface="Arial"/>
              <a:cs typeface="Arial"/>
              <a:sym typeface="Arial"/>
            </a:endParaRPr>
          </a:p>
          <a:p>
            <a:pPr indent="0" lvl="0" marL="0" marR="0" rtl="0" algn="just">
              <a:lnSpc>
                <a:spcPct val="115000"/>
              </a:lnSpc>
              <a:spcBef>
                <a:spcPts val="0"/>
              </a:spcBef>
              <a:spcAft>
                <a:spcPts val="0"/>
              </a:spcAft>
              <a:buNone/>
            </a:pPr>
            <a:r>
              <a:rPr b="1" lang="pt-BR" sz="1100" strike="noStrike">
                <a:latin typeface="Arial"/>
                <a:ea typeface="Arial"/>
                <a:cs typeface="Arial"/>
                <a:sym typeface="Arial"/>
              </a:rPr>
              <a:t>Contexto Social:</a:t>
            </a:r>
            <a:r>
              <a:rPr b="0" lang="pt-BR" sz="1100" strike="noStrike">
                <a:latin typeface="Arial"/>
                <a:ea typeface="Arial"/>
                <a:cs typeface="Arial"/>
                <a:sym typeface="Arial"/>
              </a:rPr>
              <a:t> Moradora local, usa na rotina celular e notebook,  costuma passar o tempo em redes sociais, sair para festas, eventos e atividades culturais locais. Recém graduada na universidade, gosta de assistir filmes de ficção científica e suspense, faz caminhada semanalmente e admira muito as formações rochosas em volta da cidade.</a:t>
            </a:r>
            <a:endParaRPr b="0" sz="1100" strike="noStrike">
              <a:latin typeface="Arial"/>
              <a:ea typeface="Arial"/>
              <a:cs typeface="Arial"/>
              <a:sym typeface="Arial"/>
            </a:endParaRPr>
          </a:p>
          <a:p>
            <a:pPr indent="0" lvl="0" marL="0" marR="0" rtl="0" algn="just">
              <a:lnSpc>
                <a:spcPct val="115000"/>
              </a:lnSpc>
              <a:spcBef>
                <a:spcPts val="0"/>
              </a:spcBef>
              <a:spcAft>
                <a:spcPts val="0"/>
              </a:spcAft>
              <a:buNone/>
            </a:pPr>
            <a:r>
              <a:rPr b="1" lang="pt-BR" sz="1100" strike="noStrike">
                <a:latin typeface="Arial"/>
                <a:ea typeface="Arial"/>
                <a:cs typeface="Arial"/>
                <a:sym typeface="Arial"/>
              </a:rPr>
              <a:t>Importância no Projeto:</a:t>
            </a:r>
            <a:r>
              <a:rPr b="0" lang="pt-BR" sz="1100" strike="noStrike">
                <a:latin typeface="Arial"/>
                <a:ea typeface="Arial"/>
                <a:cs typeface="Arial"/>
                <a:sym typeface="Arial"/>
              </a:rPr>
              <a:t> Como possível espectadora e moradora local, seu comparecimento em espaços culturais a levarão a partir da exposição, a conhecer mais esse lado enigmático da ufologia local que faz parte da cultura da cidade.</a:t>
            </a:r>
            <a:endParaRPr b="0" sz="1100"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sz="1100" strike="noStrike">
              <a:latin typeface="Arial"/>
              <a:ea typeface="Arial"/>
              <a:cs typeface="Arial"/>
              <a:sym typeface="Arial"/>
            </a:endParaRPr>
          </a:p>
          <a:p>
            <a:pPr indent="0" lvl="0" marL="0" marR="0" rtl="0" algn="just">
              <a:spcBef>
                <a:spcPts val="0"/>
              </a:spcBef>
              <a:spcAft>
                <a:spcPts val="0"/>
              </a:spcAft>
              <a:buNone/>
            </a:pPr>
            <a:r>
              <a:t/>
            </a:r>
            <a:endParaRPr b="0" sz="1100" strike="noStrike">
              <a:latin typeface="Arial"/>
              <a:ea typeface="Arial"/>
              <a:cs typeface="Arial"/>
              <a:sym typeface="Arial"/>
            </a:endParaRPr>
          </a:p>
          <a:p>
            <a:pPr indent="0" lvl="0" marL="0" marR="0" rtl="0" algn="just">
              <a:spcBef>
                <a:spcPts val="0"/>
              </a:spcBef>
              <a:spcAft>
                <a:spcPts val="0"/>
              </a:spcAft>
              <a:buNone/>
            </a:pPr>
            <a:r>
              <a:t/>
            </a:r>
            <a:endParaRPr b="0" sz="1100" strike="noStrike">
              <a:latin typeface="Arial"/>
              <a:ea typeface="Arial"/>
              <a:cs typeface="Arial"/>
              <a:sym typeface="Arial"/>
            </a:endParaRPr>
          </a:p>
        </p:txBody>
      </p:sp>
      <p:sp>
        <p:nvSpPr>
          <p:cNvPr id="109" name="Google Shape;109;p21"/>
          <p:cNvSpPr txBox="1"/>
          <p:nvPr/>
        </p:nvSpPr>
        <p:spPr>
          <a:xfrm>
            <a:off x="3671280" y="4751640"/>
            <a:ext cx="216000" cy="216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1200" strike="noStrike">
                <a:latin typeface="Arial"/>
                <a:ea typeface="Arial"/>
                <a:cs typeface="Arial"/>
                <a:sym typeface="Arial"/>
              </a:rPr>
              <a:t>08</a:t>
            </a:r>
            <a:endParaRPr b="0" sz="1200" strike="noStrike">
              <a:latin typeface="Arial"/>
              <a:ea typeface="Arial"/>
              <a:cs typeface="Arial"/>
              <a:sym typeface="Arial"/>
            </a:endParaRPr>
          </a:p>
        </p:txBody>
      </p:sp>
      <p:pic>
        <p:nvPicPr>
          <p:cNvPr id="110" name="Google Shape;110;p21"/>
          <p:cNvPicPr preferRelativeResize="0"/>
          <p:nvPr/>
        </p:nvPicPr>
        <p:blipFill rotWithShape="1">
          <a:blip r:embed="rId3">
            <a:alphaModFix/>
          </a:blip>
          <a:srcRect b="0" l="0" r="0" t="0"/>
          <a:stretch/>
        </p:blipFill>
        <p:spPr>
          <a:xfrm>
            <a:off x="5400000" y="1315080"/>
            <a:ext cx="1346400" cy="20689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C1C1C"/>
        </a:solidFill>
      </p:bgPr>
    </p:bg>
    <p:spTree>
      <p:nvGrpSpPr>
        <p:cNvPr id="114" name="Shape 114"/>
        <p:cNvGrpSpPr/>
        <p:nvPr/>
      </p:nvGrpSpPr>
      <p:grpSpPr>
        <a:xfrm>
          <a:off x="0" y="0"/>
          <a:ext cx="0" cy="0"/>
          <a:chOff x="0" y="0"/>
          <a:chExt cx="0" cy="0"/>
        </a:xfrm>
      </p:grpSpPr>
      <p:sp>
        <p:nvSpPr>
          <p:cNvPr id="115" name="Google Shape;115;p22"/>
          <p:cNvSpPr txBox="1"/>
          <p:nvPr/>
        </p:nvSpPr>
        <p:spPr>
          <a:xfrm>
            <a:off x="467640" y="359640"/>
            <a:ext cx="4608000" cy="648000"/>
          </a:xfrm>
          <a:prstGeom prst="rect">
            <a:avLst/>
          </a:prstGeom>
          <a:noFill/>
          <a:ln>
            <a:noFill/>
          </a:ln>
        </p:spPr>
        <p:txBody>
          <a:bodyPr anchorCtr="0" anchor="t" bIns="45000" lIns="90000" spcFirstLastPara="1" rIns="90000" wrap="square" tIns="45000">
            <a:noAutofit/>
          </a:bodyPr>
          <a:lstStyle/>
          <a:p>
            <a:pPr indent="0" lvl="0" marL="0" marR="0" rtl="0" algn="l">
              <a:spcBef>
                <a:spcPts val="0"/>
              </a:spcBef>
              <a:spcAft>
                <a:spcPts val="0"/>
              </a:spcAft>
              <a:buNone/>
            </a:pPr>
            <a:r>
              <a:rPr b="0" lang="pt-BR" sz="3000" strike="noStrike">
                <a:latin typeface="Arial"/>
                <a:ea typeface="Arial"/>
                <a:cs typeface="Arial"/>
                <a:sym typeface="Arial"/>
              </a:rPr>
              <a:t>PERSONAS</a:t>
            </a:r>
            <a:endParaRPr b="0" sz="3000" strike="noStrike">
              <a:latin typeface="Arial"/>
              <a:ea typeface="Arial"/>
              <a:cs typeface="Arial"/>
              <a:sym typeface="Arial"/>
            </a:endParaRPr>
          </a:p>
        </p:txBody>
      </p:sp>
      <p:sp>
        <p:nvSpPr>
          <p:cNvPr id="116" name="Google Shape;116;p22"/>
          <p:cNvSpPr txBox="1"/>
          <p:nvPr/>
        </p:nvSpPr>
        <p:spPr>
          <a:xfrm>
            <a:off x="575640" y="819720"/>
            <a:ext cx="4608000" cy="3738240"/>
          </a:xfrm>
          <a:prstGeom prst="rect">
            <a:avLst/>
          </a:prstGeom>
          <a:noFill/>
          <a:ln>
            <a:noFill/>
          </a:ln>
        </p:spPr>
        <p:txBody>
          <a:bodyPr anchorCtr="0" anchor="t" bIns="0" lIns="0" spcFirstLastPara="1" rIns="0" wrap="square" tIns="0">
            <a:noAutofit/>
          </a:bodyPr>
          <a:lstStyle/>
          <a:p>
            <a:pPr indent="0" lvl="0" marL="0" marR="0" rtl="0" algn="just">
              <a:spcBef>
                <a:spcPts val="0"/>
              </a:spcBef>
              <a:spcAft>
                <a:spcPts val="0"/>
              </a:spcAft>
              <a:buNone/>
            </a:pPr>
            <a:r>
              <a:t/>
            </a:r>
            <a:endParaRPr b="0" sz="3200" strike="noStrike">
              <a:latin typeface="Arial"/>
              <a:ea typeface="Arial"/>
              <a:cs typeface="Arial"/>
              <a:sym typeface="Arial"/>
            </a:endParaRPr>
          </a:p>
          <a:p>
            <a:pPr indent="0" lvl="0" marL="0" marR="0" rtl="0" algn="just">
              <a:lnSpc>
                <a:spcPct val="115000"/>
              </a:lnSpc>
              <a:spcBef>
                <a:spcPts val="0"/>
              </a:spcBef>
              <a:spcAft>
                <a:spcPts val="0"/>
              </a:spcAft>
              <a:buNone/>
            </a:pPr>
            <a:r>
              <a:rPr b="1" lang="pt-BR" sz="1100" strike="noStrike">
                <a:latin typeface="Arial"/>
                <a:ea typeface="Arial"/>
                <a:cs typeface="Arial"/>
                <a:sym typeface="Arial"/>
              </a:rPr>
              <a:t>Nome: </a:t>
            </a:r>
            <a:r>
              <a:rPr b="0" lang="pt-BR" sz="1100" strike="noStrike">
                <a:latin typeface="Arial"/>
                <a:ea typeface="Arial"/>
                <a:cs typeface="Arial"/>
                <a:sym typeface="Arial"/>
              </a:rPr>
              <a:t>Lucas Filho Junior Meneses</a:t>
            </a:r>
            <a:endParaRPr b="0" sz="1100" strike="noStrike">
              <a:latin typeface="Arial"/>
              <a:ea typeface="Arial"/>
              <a:cs typeface="Arial"/>
              <a:sym typeface="Arial"/>
            </a:endParaRPr>
          </a:p>
          <a:p>
            <a:pPr indent="0" lvl="0" marL="0" marR="0" rtl="0" algn="just">
              <a:lnSpc>
                <a:spcPct val="115000"/>
              </a:lnSpc>
              <a:spcBef>
                <a:spcPts val="0"/>
              </a:spcBef>
              <a:spcAft>
                <a:spcPts val="0"/>
              </a:spcAft>
              <a:buNone/>
            </a:pPr>
            <a:r>
              <a:rPr b="1" lang="pt-BR" sz="1100" strike="noStrike">
                <a:latin typeface="Arial"/>
                <a:ea typeface="Arial"/>
                <a:cs typeface="Arial"/>
                <a:sym typeface="Arial"/>
              </a:rPr>
              <a:t>Idade:</a:t>
            </a:r>
            <a:r>
              <a:rPr b="0" lang="pt-BR" sz="1100" strike="noStrike">
                <a:latin typeface="Arial"/>
                <a:ea typeface="Arial"/>
                <a:cs typeface="Arial"/>
                <a:sym typeface="Arial"/>
              </a:rPr>
              <a:t> 24 anos</a:t>
            </a:r>
            <a:endParaRPr b="0" sz="1100" strike="noStrike">
              <a:latin typeface="Arial"/>
              <a:ea typeface="Arial"/>
              <a:cs typeface="Arial"/>
              <a:sym typeface="Arial"/>
            </a:endParaRPr>
          </a:p>
          <a:p>
            <a:pPr indent="0" lvl="0" marL="0" marR="0" rtl="0" algn="just">
              <a:lnSpc>
                <a:spcPct val="115000"/>
              </a:lnSpc>
              <a:spcBef>
                <a:spcPts val="0"/>
              </a:spcBef>
              <a:spcAft>
                <a:spcPts val="0"/>
              </a:spcAft>
              <a:buNone/>
            </a:pPr>
            <a:r>
              <a:rPr b="1" lang="pt-BR" sz="1100" strike="noStrike">
                <a:latin typeface="Arial"/>
                <a:ea typeface="Arial"/>
                <a:cs typeface="Arial"/>
                <a:sym typeface="Arial"/>
              </a:rPr>
              <a:t>Profissão: </a:t>
            </a:r>
            <a:r>
              <a:rPr b="0" lang="pt-BR" sz="1100" strike="noStrike">
                <a:latin typeface="Arial"/>
                <a:ea typeface="Arial"/>
                <a:cs typeface="Arial"/>
                <a:sym typeface="Arial"/>
              </a:rPr>
              <a:t>Assistente Administrativo</a:t>
            </a:r>
            <a:endParaRPr b="0" sz="1100" strike="noStrike">
              <a:latin typeface="Arial"/>
              <a:ea typeface="Arial"/>
              <a:cs typeface="Arial"/>
              <a:sym typeface="Arial"/>
            </a:endParaRPr>
          </a:p>
          <a:p>
            <a:pPr indent="0" lvl="0" marL="0" marR="0" rtl="0" algn="just">
              <a:lnSpc>
                <a:spcPct val="115000"/>
              </a:lnSpc>
              <a:spcBef>
                <a:spcPts val="0"/>
              </a:spcBef>
              <a:spcAft>
                <a:spcPts val="0"/>
              </a:spcAft>
              <a:buNone/>
            </a:pPr>
            <a:r>
              <a:rPr b="1" lang="pt-BR" sz="1100" strike="noStrike">
                <a:latin typeface="Arial"/>
                <a:ea typeface="Arial"/>
                <a:cs typeface="Arial"/>
                <a:sym typeface="Arial"/>
              </a:rPr>
              <a:t>Categoria:</a:t>
            </a:r>
            <a:r>
              <a:rPr b="0" lang="pt-BR" sz="1100" strike="noStrike">
                <a:latin typeface="Arial"/>
                <a:ea typeface="Arial"/>
                <a:cs typeface="Arial"/>
                <a:sym typeface="Arial"/>
              </a:rPr>
              <a:t> Espectador</a:t>
            </a:r>
            <a:endParaRPr b="0" sz="1100" strike="noStrike">
              <a:latin typeface="Arial"/>
              <a:ea typeface="Arial"/>
              <a:cs typeface="Arial"/>
              <a:sym typeface="Arial"/>
            </a:endParaRPr>
          </a:p>
          <a:p>
            <a:pPr indent="0" lvl="0" marL="0" marR="0" rtl="0" algn="just">
              <a:lnSpc>
                <a:spcPct val="115000"/>
              </a:lnSpc>
              <a:spcBef>
                <a:spcPts val="0"/>
              </a:spcBef>
              <a:spcAft>
                <a:spcPts val="0"/>
              </a:spcAft>
              <a:buNone/>
            </a:pPr>
            <a:r>
              <a:rPr b="1" lang="pt-BR" sz="1100" strike="noStrike">
                <a:latin typeface="Arial"/>
                <a:ea typeface="Arial"/>
                <a:cs typeface="Arial"/>
                <a:sym typeface="Arial"/>
              </a:rPr>
              <a:t>Contexto Social:</a:t>
            </a:r>
            <a:r>
              <a:rPr b="0" lang="pt-BR" sz="1100" strike="noStrike">
                <a:latin typeface="Arial"/>
                <a:ea typeface="Arial"/>
                <a:cs typeface="Arial"/>
                <a:sym typeface="Arial"/>
              </a:rPr>
              <a:t> Recém chegado na cidade, pratica Jiu Jitsu e joga futebol quando volta para a cidade natal e se mudou para Quixadá por novas oportunidades de emprego, curiosidade cultural e por perceber atribuições quase imediatas de amigos próximos sobre a cidade de um local com frequente aparição de OVNIs. Conhece filmes e documentários de pesquisadores gravados na cidade, como O Shaolin do Sertão e o Área Q. Sente-se desmotivado a quebrar a rotina casa-trabalho pois nota baixo incentivo das instituições locais em relação a historicidade do regional, diferente de seu lugar de origem onde visitações e demais atividades culturais são bem incentivadas.  </a:t>
            </a:r>
            <a:endParaRPr b="0" sz="1100" strike="noStrike">
              <a:latin typeface="Arial"/>
              <a:ea typeface="Arial"/>
              <a:cs typeface="Arial"/>
              <a:sym typeface="Arial"/>
            </a:endParaRPr>
          </a:p>
          <a:p>
            <a:pPr indent="0" lvl="0" marL="0" marR="0" rtl="0" algn="just">
              <a:lnSpc>
                <a:spcPct val="115000"/>
              </a:lnSpc>
              <a:spcBef>
                <a:spcPts val="0"/>
              </a:spcBef>
              <a:spcAft>
                <a:spcPts val="0"/>
              </a:spcAft>
              <a:buNone/>
            </a:pPr>
            <a:r>
              <a:rPr b="1" lang="pt-BR" sz="1100" strike="noStrike">
                <a:latin typeface="Arial"/>
                <a:ea typeface="Arial"/>
                <a:cs typeface="Arial"/>
                <a:sym typeface="Arial"/>
              </a:rPr>
              <a:t>Importância no Projeto:</a:t>
            </a:r>
            <a:r>
              <a:rPr b="0" lang="pt-BR" sz="1100" strike="noStrike">
                <a:latin typeface="Arial"/>
                <a:ea typeface="Arial"/>
                <a:cs typeface="Arial"/>
                <a:sym typeface="Arial"/>
              </a:rPr>
              <a:t>  Dados sobre o contexto social, bagagem cultural, anseios sobre o que espera na cidade no dia a dia e como o projeto pode mudar a rotina da população comum.</a:t>
            </a:r>
            <a:endParaRPr b="0" sz="1100" strike="noStrike">
              <a:latin typeface="Arial"/>
              <a:ea typeface="Arial"/>
              <a:cs typeface="Arial"/>
              <a:sym typeface="Arial"/>
            </a:endParaRPr>
          </a:p>
          <a:p>
            <a:pPr indent="0" lvl="0" marL="0" marR="0" rtl="0" algn="just">
              <a:lnSpc>
                <a:spcPct val="115000"/>
              </a:lnSpc>
              <a:spcBef>
                <a:spcPts val="0"/>
              </a:spcBef>
              <a:spcAft>
                <a:spcPts val="0"/>
              </a:spcAft>
              <a:buNone/>
            </a:pPr>
            <a:r>
              <a:t/>
            </a:r>
            <a:endParaRPr b="0" sz="1100" strike="noStrike">
              <a:latin typeface="Arial"/>
              <a:ea typeface="Arial"/>
              <a:cs typeface="Arial"/>
              <a:sym typeface="Arial"/>
            </a:endParaRPr>
          </a:p>
          <a:p>
            <a:pPr indent="0" lvl="0" marL="0" marR="0" rtl="0" algn="just">
              <a:spcBef>
                <a:spcPts val="0"/>
              </a:spcBef>
              <a:spcAft>
                <a:spcPts val="0"/>
              </a:spcAft>
              <a:buNone/>
            </a:pPr>
            <a:r>
              <a:t/>
            </a:r>
            <a:endParaRPr b="0" sz="1100" strike="noStrike">
              <a:latin typeface="Arial"/>
              <a:ea typeface="Arial"/>
              <a:cs typeface="Arial"/>
              <a:sym typeface="Arial"/>
            </a:endParaRPr>
          </a:p>
          <a:p>
            <a:pPr indent="0" lvl="0" marL="0" marR="0" rtl="0" algn="just">
              <a:spcBef>
                <a:spcPts val="0"/>
              </a:spcBef>
              <a:spcAft>
                <a:spcPts val="0"/>
              </a:spcAft>
              <a:buNone/>
            </a:pPr>
            <a:r>
              <a:t/>
            </a:r>
            <a:endParaRPr b="0" sz="1100" strike="noStrike">
              <a:latin typeface="Arial"/>
              <a:ea typeface="Arial"/>
              <a:cs typeface="Arial"/>
              <a:sym typeface="Arial"/>
            </a:endParaRPr>
          </a:p>
        </p:txBody>
      </p:sp>
      <p:sp>
        <p:nvSpPr>
          <p:cNvPr id="117" name="Google Shape;117;p22"/>
          <p:cNvSpPr txBox="1"/>
          <p:nvPr/>
        </p:nvSpPr>
        <p:spPr>
          <a:xfrm>
            <a:off x="3671280" y="4751640"/>
            <a:ext cx="216000" cy="216000"/>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r>
              <a:rPr b="1" lang="pt-BR" sz="1200" strike="noStrike">
                <a:latin typeface="Arial"/>
                <a:ea typeface="Arial"/>
                <a:cs typeface="Arial"/>
                <a:sym typeface="Arial"/>
              </a:rPr>
              <a:t>09</a:t>
            </a:r>
            <a:endParaRPr b="0" sz="1200" strike="noStrike">
              <a:latin typeface="Arial"/>
              <a:ea typeface="Arial"/>
              <a:cs typeface="Arial"/>
              <a:sym typeface="Arial"/>
            </a:endParaRPr>
          </a:p>
        </p:txBody>
      </p:sp>
      <p:pic>
        <p:nvPicPr>
          <p:cNvPr id="118" name="Google Shape;118;p22"/>
          <p:cNvPicPr preferRelativeResize="0"/>
          <p:nvPr/>
        </p:nvPicPr>
        <p:blipFill rotWithShape="1">
          <a:blip r:embed="rId3">
            <a:alphaModFix/>
          </a:blip>
          <a:srcRect b="0" l="0" r="0" t="0"/>
          <a:stretch/>
        </p:blipFill>
        <p:spPr>
          <a:xfrm>
            <a:off x="5400000" y="1361160"/>
            <a:ext cx="1362600" cy="20228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